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5" r:id="rId2"/>
    <p:sldId id="356" r:id="rId3"/>
    <p:sldId id="357" r:id="rId4"/>
    <p:sldId id="358" r:id="rId5"/>
    <p:sldId id="359" r:id="rId6"/>
    <p:sldId id="360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F56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8116" autoAdjust="0"/>
  </p:normalViewPr>
  <p:slideViewPr>
    <p:cSldViewPr>
      <p:cViewPr varScale="1">
        <p:scale>
          <a:sx n="112" d="100"/>
          <a:sy n="112" d="100"/>
        </p:scale>
        <p:origin x="-96" y="-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59A07E-3D1D-4B0E-A3A9-1F897434CE8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10E07A-4773-465C-A1AE-48E2E18C4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91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F9CA7-9E8B-4EB2-A6D5-2B8E2DC84EDD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6C623-8F5F-43F4-9661-54E06DFC7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14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C623-8F5F-43F4-9661-54E06DFC7E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42950"/>
            <a:ext cx="5257800" cy="1888331"/>
          </a:xfrm>
        </p:spPr>
        <p:txBody>
          <a:bodyPr/>
          <a:lstStyle>
            <a:lvl1pPr algn="l">
              <a:lnSpc>
                <a:spcPts val="3600"/>
              </a:lnSpc>
              <a:defRPr sz="3600" b="1">
                <a:solidFill>
                  <a:srgbClr val="99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47950"/>
            <a:ext cx="64008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4781550"/>
            <a:ext cx="990600" cy="274638"/>
          </a:xfrm>
        </p:spPr>
        <p:txBody>
          <a:bodyPr/>
          <a:lstStyle>
            <a:lvl1pPr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F34E820-0FF6-45CD-A84D-108D2050672C}" type="datetimeFigureOut">
              <a:rPr lang="en-US"/>
              <a:pPr>
                <a:defRPr/>
              </a:pPr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4781550"/>
            <a:ext cx="2286000" cy="274638"/>
          </a:xfrm>
        </p:spPr>
        <p:txBody>
          <a:bodyPr/>
          <a:lstStyle>
            <a:lvl1pPr>
              <a:defRPr sz="1000" dirty="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One Network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4781550"/>
            <a:ext cx="457200" cy="274638"/>
          </a:xfrm>
        </p:spPr>
        <p:txBody>
          <a:bodyPr/>
          <a:lstStyle>
            <a:lvl1pPr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5F59D51-2725-4B87-9EDA-D17211A91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46BB-2506-43A1-83D6-C35468E87256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746F-DC25-4AD8-A7F6-0945114B0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C1E0-73AA-49C2-B2C5-62C7A7F15DF5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2098-6D86-4E1B-A8CD-17C8043BF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80000"/>
              </a:lnSpc>
              <a:defRPr/>
            </a:lvl2pPr>
            <a:lvl3pPr>
              <a:lnSpc>
                <a:spcPct val="80000"/>
              </a:lnSpc>
              <a:defRPr/>
            </a:lvl3pPr>
            <a:lvl4pPr>
              <a:lnSpc>
                <a:spcPct val="80000"/>
              </a:lnSpc>
              <a:defRPr/>
            </a:lvl4pPr>
            <a:lvl5pPr>
              <a:lnSpc>
                <a:spcPct val="8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5B5CEC10-8321-4768-9CE4-6930AF53AEC7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28F55C96-A69C-4B3A-B684-5F1FECFA7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-Template-2012_v2.6-title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39FF-14C5-45CB-A17F-D8053C5C247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A334-C353-4BDA-BA2E-46BA54EB1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A52-1C29-4255-A78B-DE4B026DE98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843F-0D1B-4FBA-9122-8265A4DA1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CE1A-D95E-4594-9913-822D7FE9927B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6D80-6CA1-4D00-8544-EB66F2F3B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7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EA92-9FC8-4596-B66B-BA880D629191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8583-61F1-4D65-AF47-910951204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D379-29DC-4319-A73A-DD6D3CCF4EA8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B6F3-DA73-49C4-A69A-87C87037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4FEF-2CEB-43E0-948A-CF66F5AC3EEA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30C40-43B2-4200-9E8D-CFAB0E25F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CC395-EADB-45AA-A9EF-0048B4BEB366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AAEF-B399-479D-A3D7-3A13760E0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74725"/>
            <a:ext cx="8229600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5400" y="4857750"/>
            <a:ext cx="990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650F0-FF37-4849-9D53-352EE68162EB}" type="datetimeFigureOut">
              <a:rPr lang="en-US"/>
              <a:pPr>
                <a:defRPr/>
              </a:pPr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4857750"/>
            <a:ext cx="22860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One Network Enterprises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4857750"/>
            <a:ext cx="4572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46CC32-EE8E-4FD3-8C37-13E5BFD8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800" b="1" kern="1200">
          <a:solidFill>
            <a:srgbClr val="990033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33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304800" y="1428750"/>
            <a:ext cx="2971800" cy="990600"/>
            <a:chOff x="304800" y="1428750"/>
            <a:chExt cx="2971800" cy="990600"/>
          </a:xfrm>
        </p:grpSpPr>
        <p:sp>
          <p:nvSpPr>
            <p:cNvPr id="90" name="Rectangle 89"/>
            <p:cNvSpPr/>
            <p:nvPr/>
          </p:nvSpPr>
          <p:spPr>
            <a:xfrm>
              <a:off x="762000" y="1733550"/>
              <a:ext cx="2514600" cy="685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762000" y="1571624"/>
              <a:ext cx="2514600" cy="3077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bg1"/>
                  </a:solidFill>
                </a:rPr>
                <a:t>  Real-Time Visibility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04800" y="1428750"/>
              <a:ext cx="533400" cy="533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pic>
          <p:nvPicPr>
            <p:cNvPr id="59" name="Picture 58" descr="icon-dashboard-charts-visibilit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1962150"/>
              <a:ext cx="1204913" cy="340258"/>
            </a:xfrm>
            <a:prstGeom prst="rect">
              <a:avLst/>
            </a:prstGeom>
          </p:spPr>
        </p:pic>
      </p:grpSp>
      <p:grpSp>
        <p:nvGrpSpPr>
          <p:cNvPr id="114" name="Group 113"/>
          <p:cNvGrpSpPr/>
          <p:nvPr/>
        </p:nvGrpSpPr>
        <p:grpSpPr>
          <a:xfrm>
            <a:off x="3276600" y="1581150"/>
            <a:ext cx="5791200" cy="3048000"/>
            <a:chOff x="3276600" y="1581150"/>
            <a:chExt cx="5791200" cy="3048000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H="1">
              <a:off x="8305800" y="2176463"/>
              <a:ext cx="9525" cy="2452687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3276600" y="1581150"/>
              <a:ext cx="5791200" cy="1447800"/>
              <a:chOff x="3276600" y="1581150"/>
              <a:chExt cx="5791200" cy="1447800"/>
            </a:xfrm>
          </p:grpSpPr>
          <p:sp>
            <p:nvSpPr>
              <p:cNvPr id="31" name="AutoShape 14"/>
              <p:cNvSpPr>
                <a:spLocks noChangeArrowheads="1"/>
              </p:cNvSpPr>
              <p:nvPr/>
            </p:nvSpPr>
            <p:spPr bwMode="auto">
              <a:xfrm>
                <a:off x="3276600" y="2495550"/>
                <a:ext cx="4787900" cy="403225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 w="6350">
                <a:noFill/>
                <a:prstDash val="lgDash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>
                <a:off x="4114800" y="1581150"/>
                <a:ext cx="4953000" cy="1447800"/>
                <a:chOff x="4114800" y="1581150"/>
                <a:chExt cx="4953000" cy="144780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4114800" y="1581150"/>
                  <a:ext cx="4800600" cy="3048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7772400" y="1657350"/>
                  <a:ext cx="1295400" cy="1371600"/>
                  <a:chOff x="7772400" y="1657350"/>
                  <a:chExt cx="1295400" cy="1371600"/>
                </a:xfrm>
              </p:grpSpPr>
              <p:sp>
                <p:nvSpPr>
                  <p:cNvPr id="60" name="Rectangle 59"/>
                  <p:cNvSpPr/>
                  <p:nvPr/>
                </p:nvSpPr>
                <p:spPr>
                  <a:xfrm>
                    <a:off x="7772400" y="1657350"/>
                    <a:ext cx="1219200" cy="1371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1" name="Picture 50" descr="icon-alert-small.pn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8001000" y="1733550"/>
                    <a:ext cx="533400" cy="533400"/>
                  </a:xfrm>
                  <a:prstGeom prst="rect">
                    <a:avLst/>
                  </a:prstGeom>
                </p:spPr>
              </p:pic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7772400" y="2266950"/>
                    <a:ext cx="1295400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/>
                      <a:t>PROJECTED </a:t>
                    </a:r>
                    <a:br>
                      <a:rPr lang="en-US" sz="1400" b="1" dirty="0" smtClean="0"/>
                    </a:br>
                    <a:r>
                      <a:rPr lang="en-US" sz="1400" b="1" dirty="0" smtClean="0"/>
                      <a:t>ISSUE</a:t>
                    </a:r>
                  </a:p>
                  <a:p>
                    <a:r>
                      <a:rPr lang="en-US" sz="1400" dirty="0" smtClean="0"/>
                      <a:t>Stock Out</a:t>
                    </a:r>
                  </a:p>
                </p:txBody>
              </p: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Advanced Sense &amp; Respond</a:t>
            </a:r>
            <a:br>
              <a:rPr lang="en-US" dirty="0" smtClean="0"/>
            </a:br>
            <a:r>
              <a:rPr lang="en-US" sz="2700" dirty="0" smtClean="0"/>
              <a:t>– Predictive and exception </a:t>
            </a:r>
            <a:r>
              <a:rPr lang="en-US" sz="2700" dirty="0" smtClean="0"/>
              <a:t>based</a:t>
            </a:r>
            <a:endParaRPr lang="en-US" dirty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457200" y="74295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Automated alerts - Predictive execution - Exception Driven workflows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838200" y="4627563"/>
            <a:ext cx="7848599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triangle" w="lg" len="lg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52400" y="4479925"/>
            <a:ext cx="658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Time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3657600" y="1690360"/>
            <a:ext cx="4191000" cy="2938790"/>
            <a:chOff x="3962400" y="1690360"/>
            <a:chExt cx="3505200" cy="2938790"/>
          </a:xfrm>
        </p:grpSpPr>
        <p:sp>
          <p:nvSpPr>
            <p:cNvPr id="37" name="Line 20"/>
            <p:cNvSpPr>
              <a:spLocks noChangeShapeType="1"/>
            </p:cNvSpPr>
            <p:nvPr/>
          </p:nvSpPr>
          <p:spPr bwMode="auto">
            <a:xfrm>
              <a:off x="4114800" y="3521075"/>
              <a:ext cx="0" cy="110807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3962400" y="1690360"/>
              <a:ext cx="3505200" cy="2938790"/>
              <a:chOff x="3962400" y="1690360"/>
              <a:chExt cx="3505200" cy="2938790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3962400" y="2876550"/>
                <a:ext cx="3505200" cy="1752600"/>
                <a:chOff x="3962400" y="2876550"/>
                <a:chExt cx="3505200" cy="1752600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4191000" y="3333750"/>
                  <a:ext cx="1752600" cy="12954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4648200" y="3714750"/>
                  <a:ext cx="1143000" cy="738664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/>
                    <a:t>RESOLUTION</a:t>
                  </a:r>
                </a:p>
                <a:p>
                  <a:r>
                    <a:rPr lang="en-US" sz="1400" dirty="0" smtClean="0"/>
                    <a:t>Allocation Adjustment</a:t>
                  </a:r>
                  <a:endParaRPr lang="en-US" sz="1400" dirty="0"/>
                </a:p>
              </p:txBody>
            </p:sp>
            <p:pic>
              <p:nvPicPr>
                <p:cNvPr id="56" name="Picture 55" descr="icon-wand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 rot="4500000">
                  <a:off x="4198288" y="3417238"/>
                  <a:ext cx="742950" cy="742950"/>
                </a:xfrm>
                <a:prstGeom prst="rect">
                  <a:avLst/>
                </a:prstGeom>
              </p:spPr>
            </p:pic>
            <p:sp>
              <p:nvSpPr>
                <p:cNvPr id="3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114800" y="2952750"/>
                  <a:ext cx="3352800" cy="307777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3)   Proactive Resolution &amp; Execution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962400" y="2876550"/>
                  <a:ext cx="533400" cy="5334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/>
                    <a:t>3</a:t>
                  </a:r>
                  <a:endParaRPr lang="en-US" sz="2400" b="1" dirty="0"/>
                </a:p>
              </p:txBody>
            </p:sp>
          </p:grpSp>
          <p:cxnSp>
            <p:nvCxnSpPr>
              <p:cNvPr id="63" name="Curved Connector 62"/>
              <p:cNvCxnSpPr>
                <a:stCxn id="35" idx="3"/>
                <a:endCxn id="32" idx="3"/>
              </p:cNvCxnSpPr>
              <p:nvPr/>
            </p:nvCxnSpPr>
            <p:spPr>
              <a:xfrm>
                <a:off x="6629400" y="1690360"/>
                <a:ext cx="838200" cy="1416279"/>
              </a:xfrm>
              <a:prstGeom prst="curvedConnector3">
                <a:avLst>
                  <a:gd name="adj1" fmla="val 127273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/>
          <p:cNvGrpSpPr/>
          <p:nvPr/>
        </p:nvGrpSpPr>
        <p:grpSpPr>
          <a:xfrm>
            <a:off x="5943600" y="3638550"/>
            <a:ext cx="2971800" cy="685800"/>
            <a:chOff x="5791200" y="3790950"/>
            <a:chExt cx="2971800" cy="685800"/>
          </a:xfrm>
        </p:grpSpPr>
        <p:sp>
          <p:nvSpPr>
            <p:cNvPr id="73" name="Rounded Rectangle 72"/>
            <p:cNvSpPr/>
            <p:nvPr/>
          </p:nvSpPr>
          <p:spPr>
            <a:xfrm>
              <a:off x="6096000" y="3867150"/>
              <a:ext cx="2667000" cy="609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pPr lvl="0"/>
              <a:r>
                <a:rPr lang="en-US" sz="1600" b="1" kern="0" dirty="0" smtClean="0">
                  <a:solidFill>
                    <a:schemeClr val="bg1"/>
                  </a:solidFill>
                </a:rPr>
                <a:t>Increased Precision; Generates Value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791200" y="3790950"/>
              <a:ext cx="609600" cy="611640"/>
              <a:chOff x="4648200" y="2188710"/>
              <a:chExt cx="609600" cy="61164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4648200" y="2188710"/>
                <a:ext cx="609600" cy="6116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pic>
            <p:nvPicPr>
              <p:cNvPr id="67" name="Picture 66" descr="icon-thumbs-up-whit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800600" y="2280626"/>
                <a:ext cx="304800" cy="367324"/>
              </a:xfrm>
              <a:prstGeom prst="rect">
                <a:avLst/>
              </a:prstGeom>
            </p:spPr>
          </p:pic>
        </p:grpSp>
      </p:grpSp>
      <p:grpSp>
        <p:nvGrpSpPr>
          <p:cNvPr id="103" name="Group 102"/>
          <p:cNvGrpSpPr/>
          <p:nvPr/>
        </p:nvGrpSpPr>
        <p:grpSpPr>
          <a:xfrm>
            <a:off x="381000" y="2173565"/>
            <a:ext cx="3505200" cy="2379385"/>
            <a:chOff x="381000" y="2173565"/>
            <a:chExt cx="3505200" cy="2379385"/>
          </a:xfrm>
        </p:grpSpPr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381000" y="3502700"/>
              <a:ext cx="1655763" cy="578882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Target Service Level</a:t>
              </a: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990600" y="2536031"/>
              <a:ext cx="1631950" cy="340519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In Transit</a:t>
              </a:r>
            </a:p>
          </p:txBody>
        </p:sp>
        <p:sp>
          <p:nvSpPr>
            <p:cNvPr id="29" name="AutoShape 11"/>
            <p:cNvSpPr>
              <a:spLocks noChangeArrowheads="1"/>
            </p:cNvSpPr>
            <p:nvPr/>
          </p:nvSpPr>
          <p:spPr bwMode="auto">
            <a:xfrm>
              <a:off x="914400" y="2876550"/>
              <a:ext cx="2243138" cy="578882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Forecast, Inventory Requirements</a:t>
              </a:r>
            </a:p>
          </p:txBody>
        </p:sp>
        <p:sp>
          <p:nvSpPr>
            <p:cNvPr id="30" name="AutoShape 12"/>
            <p:cNvSpPr>
              <a:spLocks noChangeArrowheads="1"/>
            </p:cNvSpPr>
            <p:nvPr/>
          </p:nvSpPr>
          <p:spPr bwMode="auto">
            <a:xfrm>
              <a:off x="1327150" y="4212431"/>
              <a:ext cx="1655763" cy="340519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Current On Hand</a:t>
              </a:r>
            </a:p>
          </p:txBody>
        </p:sp>
        <p:sp>
          <p:nvSpPr>
            <p:cNvPr id="40" name="AutoShape 23"/>
            <p:cNvSpPr>
              <a:spLocks noChangeArrowheads="1"/>
            </p:cNvSpPr>
            <p:nvPr/>
          </p:nvSpPr>
          <p:spPr bwMode="auto">
            <a:xfrm>
              <a:off x="2230438" y="2173565"/>
              <a:ext cx="1655762" cy="578882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Dynamic Lead Time Status</a:t>
              </a:r>
            </a:p>
          </p:txBody>
        </p:sp>
        <p:sp>
          <p:nvSpPr>
            <p:cNvPr id="41" name="AutoShape 24"/>
            <p:cNvSpPr>
              <a:spLocks noChangeArrowheads="1"/>
            </p:cNvSpPr>
            <p:nvPr/>
          </p:nvSpPr>
          <p:spPr bwMode="auto">
            <a:xfrm>
              <a:off x="2012950" y="3393043"/>
              <a:ext cx="1371600" cy="817245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  <a:alpha val="74902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</a:rPr>
                <a:t> Execution Constraint Labor, etc.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276600" y="1428750"/>
            <a:ext cx="3352800" cy="3200400"/>
            <a:chOff x="3276600" y="1428750"/>
            <a:chExt cx="3352800" cy="3200400"/>
          </a:xfrm>
        </p:grpSpPr>
        <p:sp>
          <p:nvSpPr>
            <p:cNvPr id="84" name="Line 20"/>
            <p:cNvSpPr>
              <a:spLocks noChangeShapeType="1"/>
            </p:cNvSpPr>
            <p:nvPr/>
          </p:nvSpPr>
          <p:spPr bwMode="auto">
            <a:xfrm>
              <a:off x="3810000" y="2038350"/>
              <a:ext cx="0" cy="2590800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3276600" y="1428750"/>
              <a:ext cx="3352800" cy="990600"/>
              <a:chOff x="3276600" y="1428750"/>
              <a:chExt cx="3352800" cy="990600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3584576" y="1428750"/>
                <a:ext cx="3044824" cy="990600"/>
                <a:chOff x="3584576" y="1428750"/>
                <a:chExt cx="3044824" cy="990600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3810000" y="1715965"/>
                  <a:ext cx="2819400" cy="6858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4876800" y="1868365"/>
                  <a:ext cx="1752600" cy="52322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Identifies potential </a:t>
                  </a:r>
                </a:p>
                <a:p>
                  <a:r>
                    <a:rPr lang="en-US" sz="1400" dirty="0" smtClean="0"/>
                    <a:t>Issues </a:t>
                  </a:r>
                  <a:endParaRPr lang="en-US" sz="1400" dirty="0"/>
                </a:p>
              </p:txBody>
            </p:sp>
            <p:sp>
              <p:nvSpPr>
                <p:cNvPr id="3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38601" y="1428750"/>
                  <a:ext cx="2590799" cy="52322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  Predictive Issue Identification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3584576" y="1458913"/>
                  <a:ext cx="531621" cy="5334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/>
                    <a:t>2</a:t>
                  </a:r>
                  <a:endParaRPr lang="en-US" sz="2400" b="1" dirty="0"/>
                </a:p>
              </p:txBody>
            </p:sp>
            <p:pic>
              <p:nvPicPr>
                <p:cNvPr id="93" name="Picture 92" descr="icon-binoculars-small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4267200" y="1868365"/>
                  <a:ext cx="457200" cy="550985"/>
                </a:xfrm>
                <a:prstGeom prst="rect">
                  <a:avLst/>
                </a:prstGeom>
              </p:spPr>
            </p:pic>
          </p:grpSp>
          <p:cxnSp>
            <p:nvCxnSpPr>
              <p:cNvPr id="111" name="Straight Arrow Connector 110"/>
              <p:cNvCxnSpPr/>
              <p:nvPr/>
            </p:nvCxnSpPr>
            <p:spPr>
              <a:xfrm>
                <a:off x="3276600" y="1725513"/>
                <a:ext cx="228600" cy="0"/>
              </a:xfrm>
              <a:prstGeom prst="straightConnector1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301409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05150"/>
            <a:ext cx="9144000" cy="2038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"/>
            <a:ext cx="8610600" cy="85725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Scenario #1: Automatic response to sudden spike in demand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686800" cy="2590799"/>
          </a:xfrm>
        </p:spPr>
        <p:txBody>
          <a:bodyPr/>
          <a:lstStyle/>
          <a:p>
            <a:pPr marL="225425" indent="-225425"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/>
              <a:t>Summary: </a:t>
            </a:r>
            <a:r>
              <a:rPr lang="en-US" sz="1700" dirty="0" smtClean="0"/>
              <a:t>System senses sudden spike in demand that is more than originally forecasted. System makes appropriate adjustments and propagates demand upstream. </a:t>
            </a:r>
          </a:p>
          <a:p>
            <a:pPr marL="225425" indent="-225425"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/>
              <a:t>Sequence: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dirty="0" smtClean="0"/>
              <a:t>System senses  increase in demand from POS for MFG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u="sng" dirty="0" smtClean="0"/>
              <a:t>Automatically responds with the following: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Adjusts the forecast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Creates a new replenishment plan based on new forecast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Aggregates replenishment requirements to generate optimized orders (building appropriate load building)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Automatically sends the predictive alert, order forecast, orders </a:t>
            </a:r>
            <a:r>
              <a:rPr lang="en-US" sz="1200" dirty="0" err="1" smtClean="0"/>
              <a:t>etc</a:t>
            </a:r>
            <a:r>
              <a:rPr lang="en-US" sz="1200" dirty="0" smtClean="0"/>
              <a:t>  to the appropriate vendor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Changes the supply plan </a:t>
            </a:r>
          </a:p>
          <a:p>
            <a:pPr marL="1084263" lvl="2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smtClean="0"/>
              <a:t>Last minute allocation to (allocate scare inventory based on actual state of inventory in chain)</a:t>
            </a:r>
          </a:p>
          <a:p>
            <a:pPr marL="857250" lvl="1" indent="-4572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4885551"/>
            <a:ext cx="664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STORES</a:t>
            </a:r>
            <a:endParaRPr lang="en-US" sz="12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6234" y="4885551"/>
            <a:ext cx="1126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CUSTOMER DC</a:t>
            </a:r>
            <a:endParaRPr lang="en-US" sz="12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30025" y="4885551"/>
            <a:ext cx="701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MFG DC</a:t>
            </a:r>
            <a:endParaRPr lang="en-US" sz="12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87448" y="4885551"/>
            <a:ext cx="1276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MANUFACTURER</a:t>
            </a:r>
            <a:endParaRPr lang="en-US" sz="12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5108" y="4885551"/>
            <a:ext cx="861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SUPPLIERS</a:t>
            </a:r>
            <a:endParaRPr lang="en-US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533400" y="3105150"/>
            <a:ext cx="8207828" cy="1828800"/>
            <a:chOff x="533400" y="3105150"/>
            <a:chExt cx="8207828" cy="1828800"/>
          </a:xfrm>
        </p:grpSpPr>
        <p:pic>
          <p:nvPicPr>
            <p:cNvPr id="37" name="Picture 36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1" y="3239640"/>
              <a:ext cx="609599" cy="417094"/>
            </a:xfrm>
            <a:prstGeom prst="rect">
              <a:avLst/>
            </a:prstGeom>
          </p:spPr>
        </p:pic>
        <p:pic>
          <p:nvPicPr>
            <p:cNvPr id="38" name="Picture 37" descr="store-labelless.png"/>
            <p:cNvPicPr>
              <a:picLocks noChangeAspect="1"/>
            </p:cNvPicPr>
            <p:nvPr/>
          </p:nvPicPr>
          <p:blipFill>
            <a:blip r:embed="rId3" cstate="print"/>
            <a:srcRect l="10714" t="14286" r="10714" b="19048"/>
            <a:stretch>
              <a:fillRect/>
            </a:stretch>
          </p:blipFill>
          <p:spPr>
            <a:xfrm>
              <a:off x="533400" y="3409950"/>
              <a:ext cx="800100" cy="509154"/>
            </a:xfrm>
            <a:prstGeom prst="rect">
              <a:avLst/>
            </a:prstGeom>
          </p:spPr>
        </p:pic>
        <p:pic>
          <p:nvPicPr>
            <p:cNvPr id="39" name="Picture 38" descr="store-labelless.png"/>
            <p:cNvPicPr>
              <a:picLocks noChangeAspect="1"/>
            </p:cNvPicPr>
            <p:nvPr/>
          </p:nvPicPr>
          <p:blipFill>
            <a:blip r:embed="rId3" cstate="print"/>
            <a:srcRect l="10714" t="14286" r="10714" b="19048"/>
            <a:stretch>
              <a:fillRect/>
            </a:stretch>
          </p:blipFill>
          <p:spPr>
            <a:xfrm>
              <a:off x="533400" y="3943350"/>
              <a:ext cx="800100" cy="509154"/>
            </a:xfrm>
            <a:prstGeom prst="rect">
              <a:avLst/>
            </a:prstGeom>
          </p:spPr>
        </p:pic>
        <p:pic>
          <p:nvPicPr>
            <p:cNvPr id="40" name="Picture 39" descr="store-labelless.png"/>
            <p:cNvPicPr>
              <a:picLocks noChangeAspect="1"/>
            </p:cNvPicPr>
            <p:nvPr/>
          </p:nvPicPr>
          <p:blipFill>
            <a:blip r:embed="rId3" cstate="print"/>
            <a:srcRect l="10714" t="14286" r="10714" b="19048"/>
            <a:stretch>
              <a:fillRect/>
            </a:stretch>
          </p:blipFill>
          <p:spPr>
            <a:xfrm>
              <a:off x="1219200" y="4400550"/>
              <a:ext cx="800100" cy="509154"/>
            </a:xfrm>
            <a:prstGeom prst="rect">
              <a:avLst/>
            </a:prstGeom>
          </p:spPr>
        </p:pic>
        <p:pic>
          <p:nvPicPr>
            <p:cNvPr id="41" name="Picture 40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1" y="3849240"/>
              <a:ext cx="609599" cy="417094"/>
            </a:xfrm>
            <a:prstGeom prst="rect">
              <a:avLst/>
            </a:prstGeom>
          </p:spPr>
        </p:pic>
        <p:pic>
          <p:nvPicPr>
            <p:cNvPr id="42" name="Picture 41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1" y="4458840"/>
              <a:ext cx="609599" cy="417094"/>
            </a:xfrm>
            <a:prstGeom prst="rect">
              <a:avLst/>
            </a:prstGeom>
          </p:spPr>
        </p:pic>
        <p:cxnSp>
          <p:nvCxnSpPr>
            <p:cNvPr id="43" name="Straight Connector 42"/>
            <p:cNvCxnSpPr>
              <a:stCxn id="82" idx="1"/>
              <a:endCxn id="41" idx="3"/>
            </p:cNvCxnSpPr>
            <p:nvPr/>
          </p:nvCxnSpPr>
          <p:spPr>
            <a:xfrm flipH="1">
              <a:off x="3352800" y="4038600"/>
              <a:ext cx="4572000" cy="1918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7" idx="1"/>
              <a:endCxn id="55" idx="3"/>
            </p:cNvCxnSpPr>
            <p:nvPr/>
          </p:nvCxnSpPr>
          <p:spPr>
            <a:xfrm flipH="1" flipV="1">
              <a:off x="2019300" y="3359727"/>
              <a:ext cx="723901" cy="8846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1"/>
            </p:cNvCxnSpPr>
            <p:nvPr/>
          </p:nvCxnSpPr>
          <p:spPr>
            <a:xfrm flipH="1" flipV="1">
              <a:off x="1828800" y="3486150"/>
              <a:ext cx="914401" cy="5716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1" idx="1"/>
            </p:cNvCxnSpPr>
            <p:nvPr/>
          </p:nvCxnSpPr>
          <p:spPr>
            <a:xfrm flipH="1" flipV="1">
              <a:off x="1219200" y="3790950"/>
              <a:ext cx="1524001" cy="2668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1" idx="1"/>
              <a:endCxn id="39" idx="3"/>
            </p:cNvCxnSpPr>
            <p:nvPr/>
          </p:nvCxnSpPr>
          <p:spPr>
            <a:xfrm flipH="1">
              <a:off x="1333500" y="4057787"/>
              <a:ext cx="1409701" cy="14014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1"/>
            </p:cNvCxnSpPr>
            <p:nvPr/>
          </p:nvCxnSpPr>
          <p:spPr>
            <a:xfrm flipH="1">
              <a:off x="1828801" y="4057787"/>
              <a:ext cx="914400" cy="4951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2" idx="1"/>
            </p:cNvCxnSpPr>
            <p:nvPr/>
          </p:nvCxnSpPr>
          <p:spPr>
            <a:xfrm flipH="1">
              <a:off x="1981201" y="4667387"/>
              <a:ext cx="762000" cy="379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1"/>
              <a:endCxn id="39" idx="3"/>
            </p:cNvCxnSpPr>
            <p:nvPr/>
          </p:nvCxnSpPr>
          <p:spPr>
            <a:xfrm flipH="1" flipV="1">
              <a:off x="1333500" y="4197927"/>
              <a:ext cx="1409701" cy="46946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7" idx="1"/>
            </p:cNvCxnSpPr>
            <p:nvPr/>
          </p:nvCxnSpPr>
          <p:spPr>
            <a:xfrm flipH="1">
              <a:off x="1219200" y="3448187"/>
              <a:ext cx="1524001" cy="3427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705600" y="3562350"/>
              <a:ext cx="990600" cy="5334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6781800" y="4095750"/>
              <a:ext cx="914400" cy="5334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7776" y="3831056"/>
              <a:ext cx="609599" cy="417094"/>
            </a:xfrm>
            <a:prstGeom prst="rect">
              <a:avLst/>
            </a:prstGeom>
          </p:spPr>
        </p:pic>
        <p:pic>
          <p:nvPicPr>
            <p:cNvPr id="55" name="Picture 54" descr="store-labelless.png"/>
            <p:cNvPicPr>
              <a:picLocks noChangeAspect="1"/>
            </p:cNvPicPr>
            <p:nvPr/>
          </p:nvPicPr>
          <p:blipFill>
            <a:blip r:embed="rId3" cstate="print"/>
            <a:srcRect l="10714" t="14286" r="10714" b="19048"/>
            <a:stretch>
              <a:fillRect/>
            </a:stretch>
          </p:blipFill>
          <p:spPr>
            <a:xfrm>
              <a:off x="1219200" y="3105150"/>
              <a:ext cx="800100" cy="509154"/>
            </a:xfrm>
            <a:prstGeom prst="rect">
              <a:avLst/>
            </a:prstGeom>
          </p:spPr>
        </p:pic>
        <p:pic>
          <p:nvPicPr>
            <p:cNvPr id="56" name="Picture 55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7775" y="3257550"/>
              <a:ext cx="609599" cy="417094"/>
            </a:xfrm>
            <a:prstGeom prst="rect">
              <a:avLst/>
            </a:prstGeom>
          </p:spPr>
        </p:pic>
        <p:pic>
          <p:nvPicPr>
            <p:cNvPr id="57" name="Picture 56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3976" y="4476750"/>
              <a:ext cx="609599" cy="417094"/>
            </a:xfrm>
            <a:prstGeom prst="rect">
              <a:avLst/>
            </a:prstGeom>
          </p:spPr>
        </p:pic>
        <p:cxnSp>
          <p:nvCxnSpPr>
            <p:cNvPr id="58" name="Straight Connector 57"/>
            <p:cNvCxnSpPr/>
            <p:nvPr/>
          </p:nvCxnSpPr>
          <p:spPr>
            <a:xfrm flipH="1" flipV="1">
              <a:off x="5029200" y="3562350"/>
              <a:ext cx="1219200" cy="4572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7" idx="3"/>
            </p:cNvCxnSpPr>
            <p:nvPr/>
          </p:nvCxnSpPr>
          <p:spPr>
            <a:xfrm flipH="1">
              <a:off x="5123575" y="4095750"/>
              <a:ext cx="1048625" cy="5895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6" idx="1"/>
              <a:endCxn id="41" idx="3"/>
            </p:cNvCxnSpPr>
            <p:nvPr/>
          </p:nvCxnSpPr>
          <p:spPr>
            <a:xfrm flipH="1">
              <a:off x="3352800" y="3466097"/>
              <a:ext cx="1084975" cy="59169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6" idx="1"/>
              <a:endCxn id="37" idx="3"/>
            </p:cNvCxnSpPr>
            <p:nvPr/>
          </p:nvCxnSpPr>
          <p:spPr>
            <a:xfrm flipH="1" flipV="1">
              <a:off x="3352800" y="3448187"/>
              <a:ext cx="1084975" cy="179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6" idx="1"/>
              <a:endCxn id="42" idx="3"/>
            </p:cNvCxnSpPr>
            <p:nvPr/>
          </p:nvCxnSpPr>
          <p:spPr>
            <a:xfrm flipH="1">
              <a:off x="3352800" y="3466097"/>
              <a:ext cx="1084975" cy="120129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7" idx="1"/>
              <a:endCxn id="42" idx="3"/>
            </p:cNvCxnSpPr>
            <p:nvPr/>
          </p:nvCxnSpPr>
          <p:spPr>
            <a:xfrm flipH="1" flipV="1">
              <a:off x="3352800" y="4667387"/>
              <a:ext cx="1161176" cy="179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7" idx="1"/>
              <a:endCxn id="41" idx="3"/>
            </p:cNvCxnSpPr>
            <p:nvPr/>
          </p:nvCxnSpPr>
          <p:spPr>
            <a:xfrm flipH="1" flipV="1">
              <a:off x="3352800" y="4057787"/>
              <a:ext cx="1161176" cy="6275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4" idx="1"/>
              <a:endCxn id="37" idx="3"/>
            </p:cNvCxnSpPr>
            <p:nvPr/>
          </p:nvCxnSpPr>
          <p:spPr>
            <a:xfrm flipH="1" flipV="1">
              <a:off x="3352800" y="3448187"/>
              <a:ext cx="1084976" cy="591416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4" idx="1"/>
              <a:endCxn id="42" idx="3"/>
            </p:cNvCxnSpPr>
            <p:nvPr/>
          </p:nvCxnSpPr>
          <p:spPr>
            <a:xfrm flipH="1">
              <a:off x="3352800" y="4039603"/>
              <a:ext cx="1084976" cy="627784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781800" y="3562350"/>
              <a:ext cx="9144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6781800" y="3562350"/>
              <a:ext cx="990600" cy="10668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6781800" y="4629150"/>
              <a:ext cx="9144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781800" y="4019550"/>
              <a:ext cx="1143000" cy="6096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6781800" y="3562350"/>
              <a:ext cx="1143000" cy="4572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6781800" y="3562350"/>
              <a:ext cx="914400" cy="10668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029200" y="3562350"/>
              <a:ext cx="12192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54" idx="3"/>
            </p:cNvCxnSpPr>
            <p:nvPr/>
          </p:nvCxnSpPr>
          <p:spPr>
            <a:xfrm flipH="1">
              <a:off x="5047375" y="3562350"/>
              <a:ext cx="1124825" cy="47725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57" idx="3"/>
            </p:cNvCxnSpPr>
            <p:nvPr/>
          </p:nvCxnSpPr>
          <p:spPr>
            <a:xfrm flipH="1" flipV="1">
              <a:off x="5123575" y="4685297"/>
              <a:ext cx="1201025" cy="2005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54" idx="3"/>
            </p:cNvCxnSpPr>
            <p:nvPr/>
          </p:nvCxnSpPr>
          <p:spPr>
            <a:xfrm flipH="1" flipV="1">
              <a:off x="5047375" y="4039603"/>
              <a:ext cx="1201025" cy="6657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57" idx="3"/>
            </p:cNvCxnSpPr>
            <p:nvPr/>
          </p:nvCxnSpPr>
          <p:spPr>
            <a:xfrm flipH="1">
              <a:off x="5123575" y="3562350"/>
              <a:ext cx="1124825" cy="11229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5029200" y="3562351"/>
              <a:ext cx="1219200" cy="1142999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37" idx="1"/>
              <a:endCxn id="39" idx="3"/>
            </p:cNvCxnSpPr>
            <p:nvPr/>
          </p:nvCxnSpPr>
          <p:spPr>
            <a:xfrm flipH="1">
              <a:off x="1333500" y="3448187"/>
              <a:ext cx="1409701" cy="74974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42" idx="1"/>
            </p:cNvCxnSpPr>
            <p:nvPr/>
          </p:nvCxnSpPr>
          <p:spPr>
            <a:xfrm flipH="1" flipV="1">
              <a:off x="1219200" y="3790950"/>
              <a:ext cx="1524001" cy="8764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1" name="Picture 80" descr="supplier-labelless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4286" t="14286" r="14286" b="19048"/>
            <a:stretch>
              <a:fillRect/>
            </a:stretch>
          </p:blipFill>
          <p:spPr>
            <a:xfrm>
              <a:off x="7565572" y="3181350"/>
              <a:ext cx="816428" cy="571500"/>
            </a:xfrm>
            <a:prstGeom prst="rect">
              <a:avLst/>
            </a:prstGeom>
          </p:spPr>
        </p:pic>
        <p:pic>
          <p:nvPicPr>
            <p:cNvPr id="82" name="Picture 81" descr="supplier-labelless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4286" t="14286" r="14286" b="19048"/>
            <a:stretch>
              <a:fillRect/>
            </a:stretch>
          </p:blipFill>
          <p:spPr>
            <a:xfrm>
              <a:off x="7924800" y="3752850"/>
              <a:ext cx="816428" cy="571500"/>
            </a:xfrm>
            <a:prstGeom prst="rect">
              <a:avLst/>
            </a:prstGeom>
          </p:spPr>
        </p:pic>
        <p:pic>
          <p:nvPicPr>
            <p:cNvPr id="83" name="Picture 82" descr="supplier-labelless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4286" t="14286" r="14286" b="19048"/>
            <a:stretch>
              <a:fillRect/>
            </a:stretch>
          </p:blipFill>
          <p:spPr>
            <a:xfrm>
              <a:off x="7565572" y="4362450"/>
              <a:ext cx="816428" cy="571500"/>
            </a:xfrm>
            <a:prstGeom prst="rect">
              <a:avLst/>
            </a:prstGeom>
          </p:spPr>
        </p:pic>
        <p:pic>
          <p:nvPicPr>
            <p:cNvPr id="84" name="Picture 83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4341767"/>
              <a:ext cx="740228" cy="592183"/>
            </a:xfrm>
            <a:prstGeom prst="rect">
              <a:avLst/>
            </a:prstGeom>
          </p:spPr>
        </p:pic>
        <p:pic>
          <p:nvPicPr>
            <p:cNvPr id="85" name="Picture 84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3105150"/>
              <a:ext cx="740228" cy="592183"/>
            </a:xfrm>
            <a:prstGeom prst="rect">
              <a:avLst/>
            </a:prstGeom>
          </p:spPr>
        </p:pic>
        <p:pic>
          <p:nvPicPr>
            <p:cNvPr id="86" name="Picture 85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3714750"/>
              <a:ext cx="740228" cy="592183"/>
            </a:xfrm>
            <a:prstGeom prst="rect">
              <a:avLst/>
            </a:prstGeom>
          </p:spPr>
        </p:pic>
        <p:cxnSp>
          <p:nvCxnSpPr>
            <p:cNvPr id="87" name="Straight Connector 86"/>
            <p:cNvCxnSpPr>
              <a:stCxn id="57" idx="1"/>
              <a:endCxn id="37" idx="3"/>
            </p:cNvCxnSpPr>
            <p:nvPr/>
          </p:nvCxnSpPr>
          <p:spPr>
            <a:xfrm flipH="1" flipV="1">
              <a:off x="3352800" y="3448187"/>
              <a:ext cx="1161176" cy="12371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 descr="chart-demand-high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3105150"/>
            <a:ext cx="798095" cy="767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9050"/>
            <a:ext cx="7696200" cy="85725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Scenario </a:t>
            </a:r>
            <a:r>
              <a:rPr lang="en-US" sz="2600" dirty="0" smtClean="0"/>
              <a:t>#2: </a:t>
            </a:r>
            <a:r>
              <a:rPr lang="en-US" sz="2600" dirty="0" smtClean="0"/>
              <a:t>Automatic response to supply disruption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0" y="2952750"/>
            <a:ext cx="9144000" cy="2190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8" idx="1"/>
            <a:endCxn id="12" idx="3"/>
          </p:cNvCxnSpPr>
          <p:nvPr/>
        </p:nvCxnSpPr>
        <p:spPr>
          <a:xfrm flipH="1">
            <a:off x="3352800" y="4039603"/>
            <a:ext cx="1371601" cy="18184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8200" y="4885551"/>
            <a:ext cx="664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STORES</a:t>
            </a:r>
            <a:endParaRPr lang="en-US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6234" y="4885551"/>
            <a:ext cx="1126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CUSTOMER DC</a:t>
            </a:r>
            <a:endParaRPr lang="en-US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0025" y="4885551"/>
            <a:ext cx="701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MFG DC</a:t>
            </a:r>
            <a:endParaRPr lang="en-US" sz="12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87448" y="4885551"/>
            <a:ext cx="1276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MANUFACTURER</a:t>
            </a:r>
            <a:endParaRPr lang="en-US" sz="12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95108" y="4885551"/>
            <a:ext cx="861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SUPPLIERS</a:t>
            </a:r>
            <a:endParaRPr lang="en-US" sz="1200" b="1" dirty="0">
              <a:latin typeface="+mn-lt"/>
            </a:endParaRPr>
          </a:p>
        </p:txBody>
      </p:sp>
      <p:grpSp>
        <p:nvGrpSpPr>
          <p:cNvPr id="4" name="Group 36"/>
          <p:cNvGrpSpPr/>
          <p:nvPr/>
        </p:nvGrpSpPr>
        <p:grpSpPr>
          <a:xfrm>
            <a:off x="381000" y="3105150"/>
            <a:ext cx="8207828" cy="1828800"/>
            <a:chOff x="533400" y="3105150"/>
            <a:chExt cx="8207828" cy="1828800"/>
          </a:xfrm>
        </p:grpSpPr>
        <p:pic>
          <p:nvPicPr>
            <p:cNvPr id="40" name="Picture 39" descr="dc-2-labelless-big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43201" y="3239640"/>
              <a:ext cx="609599" cy="417094"/>
            </a:xfrm>
            <a:prstGeom prst="rect">
              <a:avLst/>
            </a:prstGeom>
          </p:spPr>
        </p:pic>
        <p:pic>
          <p:nvPicPr>
            <p:cNvPr id="41" name="Picture 40" descr="store-labelles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0714" t="14286" r="10714" b="19048"/>
            <a:stretch>
              <a:fillRect/>
            </a:stretch>
          </p:blipFill>
          <p:spPr>
            <a:xfrm>
              <a:off x="533400" y="3409950"/>
              <a:ext cx="800100" cy="509154"/>
            </a:xfrm>
            <a:prstGeom prst="rect">
              <a:avLst/>
            </a:prstGeom>
          </p:spPr>
        </p:pic>
        <p:pic>
          <p:nvPicPr>
            <p:cNvPr id="42" name="Picture 41" descr="store-labelles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0714" t="14286" r="10714" b="19048"/>
            <a:stretch>
              <a:fillRect/>
            </a:stretch>
          </p:blipFill>
          <p:spPr>
            <a:xfrm>
              <a:off x="533400" y="3943350"/>
              <a:ext cx="800100" cy="509154"/>
            </a:xfrm>
            <a:prstGeom prst="rect">
              <a:avLst/>
            </a:prstGeom>
          </p:spPr>
        </p:pic>
        <p:pic>
          <p:nvPicPr>
            <p:cNvPr id="43" name="Picture 42" descr="store-labelles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0714" t="14286" r="10714" b="19048"/>
            <a:stretch>
              <a:fillRect/>
            </a:stretch>
          </p:blipFill>
          <p:spPr>
            <a:xfrm>
              <a:off x="1219200" y="4400550"/>
              <a:ext cx="800100" cy="509154"/>
            </a:xfrm>
            <a:prstGeom prst="rect">
              <a:avLst/>
            </a:prstGeom>
          </p:spPr>
        </p:pic>
        <p:pic>
          <p:nvPicPr>
            <p:cNvPr id="44" name="Picture 43" descr="dc-2-labelless-big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43201" y="3849240"/>
              <a:ext cx="609599" cy="417094"/>
            </a:xfrm>
            <a:prstGeom prst="rect">
              <a:avLst/>
            </a:prstGeom>
          </p:spPr>
        </p:pic>
        <p:pic>
          <p:nvPicPr>
            <p:cNvPr id="45" name="Picture 44" descr="dc-2-labelless-big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43201" y="4458840"/>
              <a:ext cx="609599" cy="417094"/>
            </a:xfrm>
            <a:prstGeom prst="rect">
              <a:avLst/>
            </a:prstGeom>
          </p:spPr>
        </p:pic>
        <p:cxnSp>
          <p:nvCxnSpPr>
            <p:cNvPr id="46" name="Straight Connector 45"/>
            <p:cNvCxnSpPr>
              <a:stCxn id="85" idx="1"/>
              <a:endCxn id="44" idx="3"/>
            </p:cNvCxnSpPr>
            <p:nvPr/>
          </p:nvCxnSpPr>
          <p:spPr>
            <a:xfrm flipH="1">
              <a:off x="3352800" y="4038600"/>
              <a:ext cx="4572000" cy="1918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0" idx="1"/>
              <a:endCxn id="58" idx="3"/>
            </p:cNvCxnSpPr>
            <p:nvPr/>
          </p:nvCxnSpPr>
          <p:spPr>
            <a:xfrm flipH="1" flipV="1">
              <a:off x="2019300" y="3359727"/>
              <a:ext cx="723901" cy="8846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4" idx="1"/>
            </p:cNvCxnSpPr>
            <p:nvPr/>
          </p:nvCxnSpPr>
          <p:spPr>
            <a:xfrm flipH="1" flipV="1">
              <a:off x="1828800" y="3486150"/>
              <a:ext cx="914401" cy="5716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4" idx="1"/>
            </p:cNvCxnSpPr>
            <p:nvPr/>
          </p:nvCxnSpPr>
          <p:spPr>
            <a:xfrm flipH="1" flipV="1">
              <a:off x="1219200" y="3790950"/>
              <a:ext cx="1524001" cy="2668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4" idx="1"/>
              <a:endCxn id="42" idx="3"/>
            </p:cNvCxnSpPr>
            <p:nvPr/>
          </p:nvCxnSpPr>
          <p:spPr>
            <a:xfrm flipH="1">
              <a:off x="1333500" y="4057787"/>
              <a:ext cx="1409701" cy="14014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4" idx="1"/>
            </p:cNvCxnSpPr>
            <p:nvPr/>
          </p:nvCxnSpPr>
          <p:spPr>
            <a:xfrm flipH="1">
              <a:off x="1828801" y="4057787"/>
              <a:ext cx="914400" cy="4951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5" idx="1"/>
            </p:cNvCxnSpPr>
            <p:nvPr/>
          </p:nvCxnSpPr>
          <p:spPr>
            <a:xfrm flipH="1">
              <a:off x="1981201" y="4667387"/>
              <a:ext cx="762000" cy="379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5" idx="1"/>
              <a:endCxn id="42" idx="3"/>
            </p:cNvCxnSpPr>
            <p:nvPr/>
          </p:nvCxnSpPr>
          <p:spPr>
            <a:xfrm flipH="1" flipV="1">
              <a:off x="1333500" y="4197927"/>
              <a:ext cx="1409701" cy="46946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1"/>
            </p:cNvCxnSpPr>
            <p:nvPr/>
          </p:nvCxnSpPr>
          <p:spPr>
            <a:xfrm flipH="1">
              <a:off x="1219200" y="3448187"/>
              <a:ext cx="1524001" cy="34276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705600" y="3562350"/>
              <a:ext cx="990600" cy="533400"/>
            </a:xfrm>
            <a:prstGeom prst="line">
              <a:avLst/>
            </a:prstGeom>
            <a:ln w="19050">
              <a:solidFill>
                <a:schemeClr val="bg2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781800" y="4095750"/>
              <a:ext cx="914400" cy="5334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56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7776" y="3831056"/>
              <a:ext cx="609599" cy="417094"/>
            </a:xfrm>
            <a:prstGeom prst="rect">
              <a:avLst/>
            </a:prstGeom>
          </p:spPr>
        </p:pic>
        <p:pic>
          <p:nvPicPr>
            <p:cNvPr id="58" name="Picture 57" descr="store-labelles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0714" t="14286" r="10714" b="19048"/>
            <a:stretch>
              <a:fillRect/>
            </a:stretch>
          </p:blipFill>
          <p:spPr>
            <a:xfrm>
              <a:off x="1219200" y="3105150"/>
              <a:ext cx="800100" cy="509154"/>
            </a:xfrm>
            <a:prstGeom prst="rect">
              <a:avLst/>
            </a:prstGeom>
          </p:spPr>
        </p:pic>
        <p:pic>
          <p:nvPicPr>
            <p:cNvPr id="59" name="Picture 58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7775" y="3257550"/>
              <a:ext cx="609599" cy="417094"/>
            </a:xfrm>
            <a:prstGeom prst="rect">
              <a:avLst/>
            </a:prstGeom>
          </p:spPr>
        </p:pic>
        <p:pic>
          <p:nvPicPr>
            <p:cNvPr id="60" name="Picture 59" descr="dc-2-labelless-b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3976" y="4476750"/>
              <a:ext cx="609599" cy="417094"/>
            </a:xfrm>
            <a:prstGeom prst="rect">
              <a:avLst/>
            </a:prstGeom>
          </p:spPr>
        </p:pic>
        <p:cxnSp>
          <p:nvCxnSpPr>
            <p:cNvPr id="61" name="Straight Connector 60"/>
            <p:cNvCxnSpPr/>
            <p:nvPr/>
          </p:nvCxnSpPr>
          <p:spPr>
            <a:xfrm flipH="1" flipV="1">
              <a:off x="5029200" y="3562350"/>
              <a:ext cx="1219200" cy="4572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60" idx="3"/>
            </p:cNvCxnSpPr>
            <p:nvPr/>
          </p:nvCxnSpPr>
          <p:spPr>
            <a:xfrm flipH="1">
              <a:off x="5123575" y="4095750"/>
              <a:ext cx="1048625" cy="5895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9" idx="1"/>
              <a:endCxn id="44" idx="3"/>
            </p:cNvCxnSpPr>
            <p:nvPr/>
          </p:nvCxnSpPr>
          <p:spPr>
            <a:xfrm flipH="1">
              <a:off x="3352800" y="3466097"/>
              <a:ext cx="1084975" cy="59169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9" idx="1"/>
              <a:endCxn id="40" idx="3"/>
            </p:cNvCxnSpPr>
            <p:nvPr/>
          </p:nvCxnSpPr>
          <p:spPr>
            <a:xfrm flipH="1" flipV="1">
              <a:off x="3352800" y="3448187"/>
              <a:ext cx="1084975" cy="179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9" idx="1"/>
              <a:endCxn id="45" idx="3"/>
            </p:cNvCxnSpPr>
            <p:nvPr/>
          </p:nvCxnSpPr>
          <p:spPr>
            <a:xfrm flipH="1">
              <a:off x="3352800" y="3466097"/>
              <a:ext cx="1084975" cy="120129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0" idx="1"/>
              <a:endCxn id="45" idx="3"/>
            </p:cNvCxnSpPr>
            <p:nvPr/>
          </p:nvCxnSpPr>
          <p:spPr>
            <a:xfrm flipH="1" flipV="1">
              <a:off x="3352800" y="4667387"/>
              <a:ext cx="1161176" cy="179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4" idx="3"/>
            </p:cNvCxnSpPr>
            <p:nvPr/>
          </p:nvCxnSpPr>
          <p:spPr>
            <a:xfrm flipH="1" flipV="1">
              <a:off x="3352800" y="4057787"/>
              <a:ext cx="1161176" cy="6275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7" idx="1"/>
              <a:endCxn id="40" idx="3"/>
            </p:cNvCxnSpPr>
            <p:nvPr/>
          </p:nvCxnSpPr>
          <p:spPr>
            <a:xfrm flipH="1" flipV="1">
              <a:off x="3352800" y="3448187"/>
              <a:ext cx="1084976" cy="591416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1"/>
              <a:endCxn id="45" idx="3"/>
            </p:cNvCxnSpPr>
            <p:nvPr/>
          </p:nvCxnSpPr>
          <p:spPr>
            <a:xfrm flipH="1">
              <a:off x="3352800" y="4039603"/>
              <a:ext cx="1084976" cy="627784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781800" y="3562350"/>
              <a:ext cx="914400" cy="0"/>
            </a:xfrm>
            <a:prstGeom prst="line">
              <a:avLst/>
            </a:prstGeom>
            <a:ln w="19050">
              <a:solidFill>
                <a:schemeClr val="bg2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781800" y="3562350"/>
              <a:ext cx="990600" cy="1066800"/>
            </a:xfrm>
            <a:prstGeom prst="line">
              <a:avLst/>
            </a:prstGeom>
            <a:ln w="19050">
              <a:solidFill>
                <a:schemeClr val="bg2">
                  <a:lumMod val="7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6781800" y="4629150"/>
              <a:ext cx="9144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781800" y="4019550"/>
              <a:ext cx="1143000" cy="6096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6781800" y="3562350"/>
              <a:ext cx="1143000" cy="4572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6781800" y="3562350"/>
              <a:ext cx="914400" cy="106680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029200" y="3562350"/>
              <a:ext cx="12192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57" idx="3"/>
            </p:cNvCxnSpPr>
            <p:nvPr/>
          </p:nvCxnSpPr>
          <p:spPr>
            <a:xfrm flipH="1">
              <a:off x="5047375" y="3562350"/>
              <a:ext cx="1124825" cy="47725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60" idx="3"/>
            </p:cNvCxnSpPr>
            <p:nvPr/>
          </p:nvCxnSpPr>
          <p:spPr>
            <a:xfrm flipH="1" flipV="1">
              <a:off x="5123575" y="4685297"/>
              <a:ext cx="1201025" cy="20053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57" idx="3"/>
            </p:cNvCxnSpPr>
            <p:nvPr/>
          </p:nvCxnSpPr>
          <p:spPr>
            <a:xfrm flipH="1" flipV="1">
              <a:off x="5047375" y="4039603"/>
              <a:ext cx="1201025" cy="6657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60" idx="3"/>
            </p:cNvCxnSpPr>
            <p:nvPr/>
          </p:nvCxnSpPr>
          <p:spPr>
            <a:xfrm flipH="1">
              <a:off x="5123575" y="3562350"/>
              <a:ext cx="1124825" cy="112294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5029200" y="3562351"/>
              <a:ext cx="1219200" cy="1142999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0" idx="1"/>
              <a:endCxn id="42" idx="3"/>
            </p:cNvCxnSpPr>
            <p:nvPr/>
          </p:nvCxnSpPr>
          <p:spPr>
            <a:xfrm flipH="1">
              <a:off x="1333500" y="3448187"/>
              <a:ext cx="1409701" cy="74974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45" idx="1"/>
            </p:cNvCxnSpPr>
            <p:nvPr/>
          </p:nvCxnSpPr>
          <p:spPr>
            <a:xfrm flipH="1" flipV="1">
              <a:off x="1219200" y="3790950"/>
              <a:ext cx="1524001" cy="87643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4" name="Picture 83" descr="supplier-labelless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4286" t="14286" r="14286" b="19048"/>
            <a:stretch>
              <a:fillRect/>
            </a:stretch>
          </p:blipFill>
          <p:spPr>
            <a:xfrm>
              <a:off x="7565572" y="3181350"/>
              <a:ext cx="816428" cy="571500"/>
            </a:xfrm>
            <a:prstGeom prst="rect">
              <a:avLst/>
            </a:prstGeom>
          </p:spPr>
        </p:pic>
        <p:pic>
          <p:nvPicPr>
            <p:cNvPr id="85" name="Picture 84" descr="supplier-labelless.png"/>
            <p:cNvPicPr>
              <a:picLocks noChangeAspect="1"/>
            </p:cNvPicPr>
            <p:nvPr/>
          </p:nvPicPr>
          <p:blipFill>
            <a:blip r:embed="rId4" cstate="print"/>
            <a:srcRect l="14286" t="14286" r="14286" b="19048"/>
            <a:stretch>
              <a:fillRect/>
            </a:stretch>
          </p:blipFill>
          <p:spPr>
            <a:xfrm>
              <a:off x="7924800" y="3752850"/>
              <a:ext cx="816428" cy="571500"/>
            </a:xfrm>
            <a:prstGeom prst="rect">
              <a:avLst/>
            </a:prstGeom>
          </p:spPr>
        </p:pic>
        <p:pic>
          <p:nvPicPr>
            <p:cNvPr id="86" name="Picture 85" descr="supplier-labelless.png"/>
            <p:cNvPicPr>
              <a:picLocks noChangeAspect="1"/>
            </p:cNvPicPr>
            <p:nvPr/>
          </p:nvPicPr>
          <p:blipFill>
            <a:blip r:embed="rId4" cstate="print"/>
            <a:srcRect l="14286" t="14286" r="14286" b="19048"/>
            <a:stretch>
              <a:fillRect/>
            </a:stretch>
          </p:blipFill>
          <p:spPr>
            <a:xfrm>
              <a:off x="7565572" y="4362450"/>
              <a:ext cx="816428" cy="571500"/>
            </a:xfrm>
            <a:prstGeom prst="rect">
              <a:avLst/>
            </a:prstGeom>
          </p:spPr>
        </p:pic>
        <p:pic>
          <p:nvPicPr>
            <p:cNvPr id="87" name="Picture 86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4341767"/>
              <a:ext cx="740228" cy="592183"/>
            </a:xfrm>
            <a:prstGeom prst="rect">
              <a:avLst/>
            </a:prstGeom>
          </p:spPr>
        </p:pic>
        <p:pic>
          <p:nvPicPr>
            <p:cNvPr id="88" name="Picture 87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3105150"/>
              <a:ext cx="740228" cy="592183"/>
            </a:xfrm>
            <a:prstGeom prst="rect">
              <a:avLst/>
            </a:prstGeom>
          </p:spPr>
        </p:pic>
        <p:pic>
          <p:nvPicPr>
            <p:cNvPr id="89" name="Picture 88" descr="factory-labelless.png"/>
            <p:cNvPicPr>
              <a:picLocks noChangeAspect="1"/>
            </p:cNvPicPr>
            <p:nvPr/>
          </p:nvPicPr>
          <p:blipFill>
            <a:blip r:embed="rId5" cstate="print"/>
            <a:srcRect l="14286" t="9524" r="14286" b="14286"/>
            <a:stretch>
              <a:fillRect/>
            </a:stretch>
          </p:blipFill>
          <p:spPr>
            <a:xfrm>
              <a:off x="6117772" y="3714750"/>
              <a:ext cx="740228" cy="592183"/>
            </a:xfrm>
            <a:prstGeom prst="rect">
              <a:avLst/>
            </a:prstGeom>
          </p:spPr>
        </p:pic>
        <p:cxnSp>
          <p:nvCxnSpPr>
            <p:cNvPr id="90" name="Straight Connector 89"/>
            <p:cNvCxnSpPr>
              <a:stCxn id="60" idx="1"/>
              <a:endCxn id="40" idx="3"/>
            </p:cNvCxnSpPr>
            <p:nvPr/>
          </p:nvCxnSpPr>
          <p:spPr>
            <a:xfrm flipH="1" flipV="1">
              <a:off x="3352800" y="3448187"/>
              <a:ext cx="1161176" cy="123711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 descr="icon-fi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4800" y="3409950"/>
            <a:ext cx="304800" cy="304800"/>
          </a:xfrm>
          <a:prstGeom prst="rect">
            <a:avLst/>
          </a:prstGeom>
        </p:spPr>
      </p:pic>
      <p:pic>
        <p:nvPicPr>
          <p:cNvPr id="39" name="Picture 38" descr="icon-alert-poin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8600" y="3028950"/>
            <a:ext cx="304800" cy="304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90550"/>
            <a:ext cx="8305800" cy="2514599"/>
          </a:xfrm>
        </p:spPr>
        <p:txBody>
          <a:bodyPr>
            <a:normAutofit fontScale="92500" lnSpcReduction="10000"/>
          </a:bodyPr>
          <a:lstStyle/>
          <a:p>
            <a:pPr marL="225425" indent="-2254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/>
              <a:t>Scenario: </a:t>
            </a:r>
            <a:r>
              <a:rPr lang="en-US" sz="1700" dirty="0" smtClean="0"/>
              <a:t>A raw material MFG supplier suddenly becomes unavailable after an unexpected natural disaster. System is bidirectional in </a:t>
            </a:r>
            <a:r>
              <a:rPr lang="en-US" sz="1700" dirty="0" smtClean="0"/>
              <a:t>its </a:t>
            </a:r>
            <a:r>
              <a:rPr lang="en-US" sz="1700" dirty="0" smtClean="0"/>
              <a:t>propagation,  automatically responds by finding an alternate source of supply based on sourcing algorithm and MFGR’s business rules and propagates impact forward. </a:t>
            </a:r>
          </a:p>
          <a:p>
            <a:pPr marL="225425" indent="-2254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/>
              <a:t>Sequence:</a:t>
            </a:r>
          </a:p>
          <a:p>
            <a:pPr marL="631825" lvl="1" indent="-2317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300" dirty="0" smtClean="0"/>
              <a:t>System is told supplier is offline</a:t>
            </a:r>
          </a:p>
          <a:p>
            <a:pPr marL="631825" lvl="1" indent="-2317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300" u="sng" dirty="0" smtClean="0"/>
              <a:t>Automatically responds with the following</a:t>
            </a:r>
          </a:p>
          <a:p>
            <a:pPr marL="1033463" lvl="2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 smtClean="0"/>
              <a:t>Uses sourcing algorithm to find alternative source of supply</a:t>
            </a:r>
          </a:p>
          <a:p>
            <a:pPr marL="1033463" lvl="2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 smtClean="0"/>
              <a:t>Cancels all order forecasts, orders,  and shipments etc</a:t>
            </a:r>
          </a:p>
          <a:p>
            <a:pPr marL="1033463" lvl="2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 smtClean="0"/>
              <a:t>Creates new order forecasts, orders, shipments, movements  etc ,  for alternate source</a:t>
            </a:r>
          </a:p>
          <a:p>
            <a:pPr marL="1033463" lvl="2" indent="-2333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 smtClean="0"/>
              <a:t>Forward propagates impact.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2735"/>
            <a:ext cx="9421091" cy="857250"/>
          </a:xfrm>
        </p:spPr>
        <p:txBody>
          <a:bodyPr/>
          <a:lstStyle/>
          <a:p>
            <a:r>
              <a:rPr lang="en-US" dirty="0" smtClean="0"/>
              <a:t>Consumer Driven – Planning/Forecasting</a:t>
            </a:r>
            <a:br>
              <a:rPr lang="en-US" dirty="0" smtClean="0"/>
            </a:br>
            <a:r>
              <a:rPr lang="en-US" sz="2400" b="0" dirty="0" smtClean="0"/>
              <a:t>Driving IBP/S&amp;OP and Execution</a:t>
            </a:r>
            <a:endParaRPr lang="en-US" b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9275" y="919594"/>
            <a:ext cx="4495800" cy="35433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rgbClr val="990033"/>
              </a:buClr>
              <a:buFont typeface="Wingdings" charset="0"/>
              <a:buChar char="§"/>
              <a:defRPr/>
            </a:pPr>
            <a:r>
              <a:rPr lang="en-US" sz="1600" b="1" kern="0" dirty="0" smtClean="0">
                <a:latin typeface="+mn-lt"/>
              </a:rPr>
              <a:t>Demand Planning (DP)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Scenario Management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Forecast Patterns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Statistical Forecasts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Forecast Accuracy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rgbClr val="990033"/>
              </a:buClr>
              <a:buFont typeface="Wingdings" charset="0"/>
              <a:buChar char="§"/>
              <a:defRPr/>
            </a:pPr>
            <a:r>
              <a:rPr lang="en-US" sz="1600" b="1" kern="0" dirty="0" smtClean="0">
                <a:latin typeface="+mn-lt"/>
              </a:rPr>
              <a:t>Demand Shaping (DP)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Event Management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New Product Introduction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EOL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Tx/>
              <a:buFont typeface="Wingdings" charset="0"/>
              <a:buChar char="§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Sensing (CFM)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Actual Sales vs. Forecast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>
                <a:latin typeface="+mn-lt"/>
              </a:rPr>
              <a:t>Recognize pattern and adjust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rgbClr val="990033"/>
              </a:buClr>
              <a:buFont typeface="Wingdings" charset="0"/>
              <a:buChar char="§"/>
              <a:defRPr/>
            </a:pPr>
            <a:r>
              <a:rPr lang="en-US" sz="1600" b="1" kern="0" dirty="0" smtClean="0"/>
              <a:t>Advanced Replenishment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/>
              <a:t>Translates sales forecast into multi-echelon order forecast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charset="0"/>
              <a:buChar char="§"/>
              <a:defRPr/>
            </a:pPr>
            <a:r>
              <a:rPr lang="en-US" sz="1600" kern="0" dirty="0" smtClean="0"/>
              <a:t>Demand against each echelon/location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014" y="992897"/>
            <a:ext cx="4686513" cy="13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1879" y="3905065"/>
            <a:ext cx="4618313" cy="8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5572" y="2454997"/>
            <a:ext cx="4696031" cy="127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0"/>
          <p:cNvSpPr txBox="1">
            <a:spLocks/>
          </p:cNvSpPr>
          <p:nvPr/>
        </p:nvSpPr>
        <p:spPr bwMode="auto">
          <a:xfrm>
            <a:off x="457200" y="28575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Network Intelligent Demand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681912" y="2743201"/>
            <a:ext cx="852488" cy="450056"/>
          </a:xfrm>
          <a:prstGeom prst="triangle">
            <a:avLst>
              <a:gd name="adj" fmla="val 50000"/>
            </a:avLst>
          </a:prstGeom>
          <a:solidFill>
            <a:srgbClr val="9D836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</a:rPr>
              <a:t>S2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767200" y="3667125"/>
            <a:ext cx="852488" cy="447675"/>
          </a:xfrm>
          <a:prstGeom prst="triangle">
            <a:avLst>
              <a:gd name="adj" fmla="val 50000"/>
            </a:avLst>
          </a:prstGeom>
          <a:solidFill>
            <a:srgbClr val="9D836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S4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938713" y="3433978"/>
            <a:ext cx="1031875" cy="509372"/>
          </a:xfrm>
          <a:prstGeom prst="triangle">
            <a:avLst>
              <a:gd name="adj" fmla="val 50000"/>
            </a:avLst>
          </a:prstGeom>
          <a:solidFill>
            <a:srgbClr val="64543E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DC2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509363" y="4130591"/>
            <a:ext cx="22608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339725" indent="-339725" algn="ctr">
              <a:lnSpc>
                <a:spcPct val="100000"/>
              </a:lnSpc>
              <a:spcBef>
                <a:spcPts val="500"/>
              </a:spcBef>
              <a:buClr>
                <a:srgbClr val="990099"/>
              </a:buClr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Arial" charset="0"/>
              </a:rPr>
              <a:t>Distribution / Retailer</a:t>
            </a:r>
            <a:endParaRPr lang="en-GB" sz="16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381000" y="2786062"/>
            <a:ext cx="1219200" cy="471488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000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VNDRDC1</a:t>
            </a:r>
          </a:p>
          <a:p>
            <a:pPr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000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 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981200" y="895350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Purchase Order Forecast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7264132" y="3452547"/>
            <a:ext cx="852488" cy="449444"/>
          </a:xfrm>
          <a:prstGeom prst="triangle">
            <a:avLst>
              <a:gd name="adj" fmla="val 50000"/>
            </a:avLst>
          </a:prstGeom>
          <a:solidFill>
            <a:srgbClr val="9D836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S3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951413" y="2571750"/>
            <a:ext cx="1031875" cy="457200"/>
          </a:xfrm>
          <a:prstGeom prst="triangle">
            <a:avLst>
              <a:gd name="adj" fmla="val 50000"/>
            </a:avLst>
          </a:prstGeom>
          <a:solidFill>
            <a:srgbClr val="64543E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DC1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7298643" y="2571750"/>
            <a:ext cx="852488" cy="450056"/>
          </a:xfrm>
          <a:prstGeom prst="triangle">
            <a:avLst>
              <a:gd name="adj" fmla="val 50000"/>
            </a:avLst>
          </a:prstGeom>
          <a:solidFill>
            <a:srgbClr val="9D836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39725" indent="-339725" algn="ctr">
              <a:lnSpc>
                <a:spcPct val="100000"/>
              </a:lnSpc>
              <a:spcBef>
                <a:spcPts val="25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000" b="1" dirty="0" smtClean="0">
                <a:solidFill>
                  <a:srgbClr val="FFFFFF"/>
                </a:solidFill>
                <a:latin typeface="Arial" charset="0"/>
              </a:rPr>
              <a:t>S1</a:t>
            </a:r>
            <a:endParaRPr lang="en-GB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86000" y="3562350"/>
            <a:ext cx="9812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VMI Order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029319" y="1047750"/>
            <a:ext cx="211468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 Actuals</a:t>
            </a:r>
          </a:p>
          <a:p>
            <a:pPr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Shipment Actuals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Store Order Actuals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 Forecast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Shipment Forecast</a:t>
            </a:r>
          </a:p>
          <a:p>
            <a:pPr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Store Order Forecast</a:t>
            </a:r>
          </a:p>
        </p:txBody>
      </p:sp>
      <p:sp>
        <p:nvSpPr>
          <p:cNvPr id="16" name="Down Arrow 15"/>
          <p:cNvSpPr/>
          <p:nvPr/>
        </p:nvSpPr>
        <p:spPr bwMode="auto">
          <a:xfrm>
            <a:off x="2362200" y="1809750"/>
            <a:ext cx="673100" cy="1615991"/>
          </a:xfrm>
          <a:prstGeom prst="downArrow">
            <a:avLst/>
          </a:prstGeom>
          <a:gradFill flip="none" rotWithShape="1">
            <a:gsLst>
              <a:gs pos="38000">
                <a:schemeClr val="accent3">
                  <a:lumMod val="75000"/>
                </a:schemeClr>
              </a:gs>
              <a:gs pos="100000">
                <a:prstClr val="white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819401" y="2343151"/>
            <a:ext cx="1422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Order Aggregation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5943600" y="1534969"/>
            <a:ext cx="952500" cy="489109"/>
          </a:xfrm>
          <a:prstGeom prst="rightArrow">
            <a:avLst/>
          </a:prstGeom>
          <a:gradFill flip="none" rotWithShape="1">
            <a:gsLst>
              <a:gs pos="41000">
                <a:srgbClr val="FCDBAE"/>
              </a:gs>
              <a:gs pos="72000">
                <a:schemeClr val="bg1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135584" y="1399341"/>
            <a:ext cx="7986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1600" dirty="0" smtClean="0">
                <a:solidFill>
                  <a:srgbClr val="C00000"/>
                </a:solidFill>
              </a:rPr>
              <a:t>DP/BP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19600" y="2400300"/>
            <a:ext cx="4343400" cy="1981200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04800" y="2400300"/>
            <a:ext cx="1371600" cy="1215941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>
            <a:stCxn id="9" idx="5"/>
            <a:endCxn id="12" idx="1"/>
          </p:cNvCxnSpPr>
          <p:nvPr/>
        </p:nvCxnSpPr>
        <p:spPr bwMode="auto">
          <a:xfrm flipV="1">
            <a:off x="1295401" y="2800351"/>
            <a:ext cx="3913981" cy="221456"/>
          </a:xfrm>
          <a:prstGeom prst="straightConnector1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5"/>
            <a:endCxn id="7" idx="1"/>
          </p:cNvCxnSpPr>
          <p:nvPr/>
        </p:nvCxnSpPr>
        <p:spPr bwMode="auto">
          <a:xfrm>
            <a:off x="1295401" y="3021806"/>
            <a:ext cx="3901281" cy="666858"/>
          </a:xfrm>
          <a:prstGeom prst="straightConnector1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5"/>
            <a:endCxn id="13" idx="1"/>
          </p:cNvCxnSpPr>
          <p:nvPr/>
        </p:nvCxnSpPr>
        <p:spPr bwMode="auto">
          <a:xfrm flipV="1">
            <a:off x="5725319" y="2796778"/>
            <a:ext cx="1786447" cy="35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5"/>
            <a:endCxn id="11" idx="1"/>
          </p:cNvCxnSpPr>
          <p:nvPr/>
        </p:nvCxnSpPr>
        <p:spPr bwMode="auto">
          <a:xfrm flipV="1">
            <a:off x="5712618" y="3677269"/>
            <a:ext cx="1764636" cy="1139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Curved Down Arrow 25"/>
          <p:cNvSpPr/>
          <p:nvPr/>
        </p:nvSpPr>
        <p:spPr bwMode="auto">
          <a:xfrm rot="20852020" flipH="1">
            <a:off x="5232266" y="782965"/>
            <a:ext cx="1981200" cy="514350"/>
          </a:xfrm>
          <a:prstGeom prst="curvedDownArrow">
            <a:avLst/>
          </a:prstGeom>
          <a:gradFill flip="none" rotWithShape="1">
            <a:gsLst>
              <a:gs pos="41000">
                <a:srgbClr val="FCDBAE"/>
              </a:gs>
              <a:gs pos="100000">
                <a:prstClr val="white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04800" y="4116570"/>
            <a:ext cx="144780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9725" indent="-339725" algn="ctr">
              <a:lnSpc>
                <a:spcPct val="100000"/>
              </a:lnSpc>
              <a:spcBef>
                <a:spcPts val="500"/>
              </a:spcBef>
              <a:buClr>
                <a:srgbClr val="800000"/>
              </a:buClr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Arial" charset="0"/>
              </a:rPr>
              <a:t>MFG / CPG</a:t>
            </a:r>
            <a:endParaRPr lang="en-GB" sz="16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" y="3616240"/>
            <a:ext cx="1371600" cy="786079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Snip Single Corner Rectangle 28"/>
          <p:cNvSpPr/>
          <p:nvPr/>
        </p:nvSpPr>
        <p:spPr>
          <a:xfrm>
            <a:off x="533400" y="3730541"/>
            <a:ext cx="914400" cy="342900"/>
          </a:xfrm>
          <a:prstGeom prst="snip1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MRP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ERP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 rot="10800000">
            <a:off x="1752600" y="3638550"/>
            <a:ext cx="685799" cy="489109"/>
          </a:xfrm>
          <a:prstGeom prst="rightArrow">
            <a:avLst/>
          </a:prstGeom>
          <a:gradFill flip="none" rotWithShape="1">
            <a:gsLst>
              <a:gs pos="31000">
                <a:srgbClr val="FCDBAE"/>
              </a:gs>
              <a:gs pos="100000">
                <a:prstClr val="white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3200400" y="3638550"/>
            <a:ext cx="1143001" cy="489109"/>
          </a:xfrm>
          <a:prstGeom prst="rightArrow">
            <a:avLst/>
          </a:prstGeom>
          <a:gradFill flip="none" rotWithShape="1">
            <a:gsLst>
              <a:gs pos="37000">
                <a:srgbClr val="FCDBAE"/>
              </a:gs>
              <a:gs pos="100000">
                <a:prstClr val="white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10800000">
            <a:off x="3352800" y="1540369"/>
            <a:ext cx="1524000" cy="489109"/>
          </a:xfrm>
          <a:prstGeom prst="rightArrow">
            <a:avLst/>
          </a:prstGeom>
          <a:gradFill flip="none" rotWithShape="1">
            <a:gsLst>
              <a:gs pos="16000">
                <a:srgbClr val="FCDBAE"/>
              </a:gs>
              <a:gs pos="100000">
                <a:prstClr val="white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276600" y="971550"/>
            <a:ext cx="1670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Multi-Echelon </a:t>
            </a:r>
          </a:p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Replenishment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019800" y="796006"/>
            <a:ext cx="628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1600" dirty="0" smtClean="0">
                <a:solidFill>
                  <a:srgbClr val="C00000"/>
                </a:solidFill>
              </a:rPr>
              <a:t>CFM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724400" y="1538957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 Forecast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0800000">
            <a:off x="381000" y="1504950"/>
            <a:ext cx="1524000" cy="489109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prstClr val="white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81000" y="895350"/>
            <a:ext cx="1670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Multi-Echelon </a:t>
            </a:r>
          </a:p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Replenishment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819401" y="4019119"/>
            <a:ext cx="1650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en-US" sz="1600" dirty="0" smtClean="0">
                <a:solidFill>
                  <a:srgbClr val="C00000"/>
                </a:solidFill>
              </a:rPr>
              <a:t>Order Communication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803-0464-4D06-B1C8-3E35D4BB73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5" name="Left-Right Arrow 74"/>
          <p:cNvSpPr/>
          <p:nvPr/>
        </p:nvSpPr>
        <p:spPr bwMode="auto">
          <a:xfrm flipH="1">
            <a:off x="1295400" y="4373635"/>
            <a:ext cx="6019800" cy="672525"/>
          </a:xfrm>
          <a:prstGeom prst="leftRightArrow">
            <a:avLst>
              <a:gd name="adj1" fmla="val 50000"/>
              <a:gd name="adj2" fmla="val 47443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42900" indent="-342900" algn="ctr">
              <a:defRPr/>
            </a:pPr>
            <a:r>
              <a:rPr lang="en-US" sz="1600" dirty="0">
                <a:solidFill>
                  <a:srgbClr val="BBE0E3">
                    <a:lumMod val="25000"/>
                  </a:srgbClr>
                </a:solidFill>
              </a:rPr>
              <a:t>Business Intelligence – Alerts/Exception Workflow – S&amp;OP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sz="3200" dirty="0" smtClean="0"/>
              <a:t>Advanced Replenishment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3657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Order Predictions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Translation of demand into time-phased, expected orders at each echelon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Utilizes the furthest forward demand signal available with associated on hand and ordering policies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Ordering policies include (but not limited to):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UOM and packaging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Safety stock – DOS/WOS or fixed quantity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Pallet configurations – </a:t>
            </a:r>
            <a:r>
              <a:rPr lang="en-US" sz="1600" dirty="0" err="1" smtClean="0"/>
              <a:t>ti</a:t>
            </a:r>
            <a:r>
              <a:rPr lang="en-US" sz="1600" dirty="0" smtClean="0"/>
              <a:t> / hi, full pallet vs. layer multiple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Min / max quantities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Alternate policies – i.e. if over x DOS, then go from full pallet to min of 3 layers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Full truck requirement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Lead times</a:t>
            </a:r>
          </a:p>
          <a:p>
            <a:pPr lvl="2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dirty="0" smtClean="0"/>
              <a:t>Delivery schedules</a:t>
            </a:r>
            <a:endParaRPr lang="en-US" sz="1800" dirty="0" smtClean="0"/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Recognizes demand and constraints at current level +/- 1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en-US" sz="1400" dirty="0" smtClean="0"/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Order Management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View and execute externally generated orders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Exception driven workflow alerts – order vs. prediction mismatch, constraint/policy violations,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B803-0464-4D06-B1C8-3E35D4BB73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Template_2013.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Presentation-Template_2013.3</Template>
  <TotalTime>6545</TotalTime>
  <Words>538</Words>
  <Application>Microsoft Office PowerPoint</Application>
  <PresentationFormat>On-screen Show (16:9)</PresentationFormat>
  <Paragraphs>123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Presentation-Template_2013.3</vt:lpstr>
      <vt:lpstr>Advanced Sense &amp; Respond – Predictive and exception based</vt:lpstr>
      <vt:lpstr>Scenario #1: Automatic response to sudden spike in demand</vt:lpstr>
      <vt:lpstr>Scenario #2: Automatic response to supply disruption</vt:lpstr>
      <vt:lpstr>Consumer Driven – Planning/Forecasting Driving IBP/S&amp;OP and Execution</vt:lpstr>
      <vt:lpstr>Slide 5</vt:lpstr>
      <vt:lpstr>Advanced Replenishment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Nigel Duckworth</dc:creator>
  <cp:lastModifiedBy>Aaron Pittman</cp:lastModifiedBy>
  <cp:revision>280</cp:revision>
  <dcterms:created xsi:type="dcterms:W3CDTF">2013-10-04T19:54:18Z</dcterms:created>
  <dcterms:modified xsi:type="dcterms:W3CDTF">2014-01-10T22:16:18Z</dcterms:modified>
</cp:coreProperties>
</file>