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55" r:id="rId2"/>
    <p:sldId id="356" r:id="rId3"/>
    <p:sldId id="357" r:id="rId4"/>
    <p:sldId id="358" r:id="rId5"/>
    <p:sldId id="359" r:id="rId6"/>
    <p:sldId id="360" r:id="rId7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6F56"/>
    <a:srgbClr val="9900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88116" autoAdjust="0"/>
  </p:normalViewPr>
  <p:slideViewPr>
    <p:cSldViewPr>
      <p:cViewPr varScale="1">
        <p:scale>
          <a:sx n="112" d="100"/>
          <a:sy n="112" d="100"/>
        </p:scale>
        <p:origin x="-96" y="-2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959A07E-3D1D-4B0E-A3A9-1F897434CE8E}" type="datetimeFigureOut">
              <a:rPr lang="en-US"/>
              <a:pPr>
                <a:defRPr/>
              </a:pPr>
              <a:t>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C10E07A-4773-465C-A1AE-48E2E18C4C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0919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F9CA7-9E8B-4EB2-A6D5-2B8E2DC84EDD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E6C623-8F5F-43F4-9661-54E06DFC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6149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E6C623-8F5F-43F4-9661-54E06DFC7E7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42950"/>
            <a:ext cx="5257800" cy="1888331"/>
          </a:xfrm>
        </p:spPr>
        <p:txBody>
          <a:bodyPr/>
          <a:lstStyle>
            <a:lvl1pPr algn="l">
              <a:lnSpc>
                <a:spcPts val="3600"/>
              </a:lnSpc>
              <a:defRPr sz="3600" b="1">
                <a:solidFill>
                  <a:srgbClr val="99003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647950"/>
            <a:ext cx="6400800" cy="914400"/>
          </a:xfrm>
        </p:spPr>
        <p:txBody>
          <a:bodyPr>
            <a:normAutofit/>
          </a:bodyPr>
          <a:lstStyle>
            <a:lvl1pPr marL="0" indent="0" algn="l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67400" y="4781550"/>
            <a:ext cx="990600" cy="274638"/>
          </a:xfrm>
        </p:spPr>
        <p:txBody>
          <a:bodyPr/>
          <a:lstStyle>
            <a:lvl1pPr>
              <a:defRPr sz="100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2F34E820-0FF6-45CD-A84D-108D2050672C}" type="datetimeFigureOut">
              <a:rPr lang="en-US"/>
              <a:pPr>
                <a:defRPr/>
              </a:pPr>
              <a:t>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4781550"/>
            <a:ext cx="2286000" cy="274638"/>
          </a:xfrm>
        </p:spPr>
        <p:txBody>
          <a:bodyPr/>
          <a:lstStyle>
            <a:lvl1pPr>
              <a:defRPr sz="1000" dirty="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One Network Enterprises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4781550"/>
            <a:ext cx="457200" cy="274638"/>
          </a:xfrm>
        </p:spPr>
        <p:txBody>
          <a:bodyPr/>
          <a:lstStyle>
            <a:lvl1pPr>
              <a:defRPr sz="100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55F59D51-2725-4B87-9EDA-D17211A918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A46BB-2506-43A1-83D6-C35468E87256}" type="datetimeFigureOut">
              <a:rPr lang="en-US"/>
              <a:pPr>
                <a:defRPr/>
              </a:pPr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7746F-DC25-4AD8-A7F6-0945114B0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BC1E0-73AA-49C2-B2C5-62C7A7F15DF5}" type="datetimeFigureOut">
              <a:rPr lang="en-US"/>
              <a:pPr>
                <a:defRPr/>
              </a:pPr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62098-6D86-4E1B-A8CD-17C8043BF3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/>
            </a:lvl1pPr>
            <a:lvl2pPr>
              <a:lnSpc>
                <a:spcPct val="80000"/>
              </a:lnSpc>
              <a:defRPr/>
            </a:lvl2pPr>
            <a:lvl3pPr>
              <a:lnSpc>
                <a:spcPct val="80000"/>
              </a:lnSpc>
              <a:defRPr/>
            </a:lvl3pPr>
            <a:lvl4pPr>
              <a:lnSpc>
                <a:spcPct val="80000"/>
              </a:lnSpc>
              <a:defRPr/>
            </a:lvl4pPr>
            <a:lvl5pPr>
              <a:lnSpc>
                <a:spcPct val="8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fld id="{5B5CEC10-8321-4768-9CE4-6930AF53AEC7}" type="datetimeFigureOut">
              <a:rPr lang="en-US"/>
              <a:pPr>
                <a:defRPr/>
              </a:pPr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fld id="{28F55C96-A69C-4B3A-B684-5F1FECFA7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owerPoint-Template-2012_v2.6-title-plai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647950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522809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839FF-14C5-45CB-A17F-D8053C5C247E}" type="datetimeFigureOut">
              <a:rPr lang="en-US"/>
              <a:pPr>
                <a:defRPr/>
              </a:pPr>
              <a:t>1/10/2014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1A334-C353-4BDA-BA2E-46BA54EB1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A52-1C29-4255-A78B-DE4B026DE982}" type="datetimeFigureOut">
              <a:rPr lang="en-US"/>
              <a:pPr>
                <a:defRPr/>
              </a:pPr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5843F-0D1B-4FBA-9122-8265A4DA1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5CE1A-D95E-4594-9913-822D7FE9927B}" type="datetimeFigureOut">
              <a:rPr lang="en-US"/>
              <a:pPr>
                <a:defRPr/>
              </a:pPr>
              <a:t>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06D80-6CA1-4D00-8544-EB66F2F3B1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750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CEA92-9FC8-4596-B66B-BA880D629191}" type="datetimeFigureOut">
              <a:rPr lang="en-US"/>
              <a:pPr>
                <a:defRPr/>
              </a:pPr>
              <a:t>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88583-61F1-4D65-AF47-9109512049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3D379-29DC-4319-A73A-DD6D3CCF4EA8}" type="datetimeFigureOut">
              <a:rPr lang="en-US"/>
              <a:pPr>
                <a:defRPr/>
              </a:pPr>
              <a:t>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4B6F3-DA73-49C4-A69A-87C87037E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84FEF-2CEB-43E0-948A-CF66F5AC3EEA}" type="datetimeFigureOut">
              <a:rPr lang="en-US"/>
              <a:pPr>
                <a:defRPr/>
              </a:pPr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30C40-43B2-4200-9E8D-CFAB0E25FE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CC395-EADB-45AA-A9EF-0048B4BEB366}" type="datetimeFigureOut">
              <a:rPr lang="en-US"/>
              <a:pPr>
                <a:defRPr/>
              </a:pPr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0AAEF-B399-479D-A3D7-3A13760E0A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74725"/>
            <a:ext cx="8229600" cy="357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05400" y="4857750"/>
            <a:ext cx="990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8650F0-FF37-4849-9D53-352EE68162EB}" type="datetimeFigureOut">
              <a:rPr lang="en-US"/>
              <a:pPr>
                <a:defRPr/>
              </a:pPr>
              <a:t>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4857750"/>
            <a:ext cx="22860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© One Network Enterprises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72200" y="4857750"/>
            <a:ext cx="4572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46CC32-EE8E-4FD3-8C37-13E5BFD82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75000"/>
        </a:lnSpc>
        <a:spcBef>
          <a:spcPct val="0"/>
        </a:spcBef>
        <a:spcAft>
          <a:spcPct val="0"/>
        </a:spcAft>
        <a:defRPr sz="2800" b="1" kern="1200">
          <a:solidFill>
            <a:srgbClr val="990033"/>
          </a:solidFill>
          <a:effectLst/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33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33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33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33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33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33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33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33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roup 101"/>
          <p:cNvGrpSpPr/>
          <p:nvPr/>
        </p:nvGrpSpPr>
        <p:grpSpPr>
          <a:xfrm>
            <a:off x="304800" y="1428750"/>
            <a:ext cx="2971800" cy="990600"/>
            <a:chOff x="304800" y="1428750"/>
            <a:chExt cx="2971800" cy="990600"/>
          </a:xfrm>
        </p:grpSpPr>
        <p:sp>
          <p:nvSpPr>
            <p:cNvPr id="90" name="Rectangle 89"/>
            <p:cNvSpPr/>
            <p:nvPr/>
          </p:nvSpPr>
          <p:spPr>
            <a:xfrm>
              <a:off x="762000" y="1733550"/>
              <a:ext cx="2514600" cy="6858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 Box 22"/>
            <p:cNvSpPr txBox="1">
              <a:spLocks noChangeArrowheads="1"/>
            </p:cNvSpPr>
            <p:nvPr/>
          </p:nvSpPr>
          <p:spPr bwMode="auto">
            <a:xfrm>
              <a:off x="762000" y="1571624"/>
              <a:ext cx="2514600" cy="30777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sz="1400" b="1" dirty="0" smtClean="0">
                  <a:solidFill>
                    <a:schemeClr val="bg1"/>
                  </a:solidFill>
                </a:rPr>
                <a:t>  Real-Time Visibility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304800" y="1428750"/>
              <a:ext cx="533400" cy="5334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/>
                <a:t>1</a:t>
              </a:r>
              <a:endParaRPr lang="en-US" sz="2400" b="1" dirty="0"/>
            </a:p>
          </p:txBody>
        </p:sp>
        <p:pic>
          <p:nvPicPr>
            <p:cNvPr id="59" name="Picture 58" descr="icon-dashboard-charts-visibility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4400" y="1962150"/>
              <a:ext cx="1204913" cy="340258"/>
            </a:xfrm>
            <a:prstGeom prst="rect">
              <a:avLst/>
            </a:prstGeom>
          </p:spPr>
        </p:pic>
      </p:grpSp>
      <p:grpSp>
        <p:nvGrpSpPr>
          <p:cNvPr id="114" name="Group 113"/>
          <p:cNvGrpSpPr/>
          <p:nvPr/>
        </p:nvGrpSpPr>
        <p:grpSpPr>
          <a:xfrm>
            <a:off x="3276600" y="1581150"/>
            <a:ext cx="5791200" cy="3048000"/>
            <a:chOff x="3276600" y="1581150"/>
            <a:chExt cx="5791200" cy="3048000"/>
          </a:xfrm>
        </p:grpSpPr>
        <p:sp>
          <p:nvSpPr>
            <p:cNvPr id="24" name="Line 5"/>
            <p:cNvSpPr>
              <a:spLocks noChangeShapeType="1"/>
            </p:cNvSpPr>
            <p:nvPr/>
          </p:nvSpPr>
          <p:spPr bwMode="auto">
            <a:xfrm flipH="1">
              <a:off x="8305800" y="2176463"/>
              <a:ext cx="9525" cy="2452687"/>
            </a:xfrm>
            <a:prstGeom prst="line">
              <a:avLst/>
            </a:prstGeom>
            <a:noFill/>
            <a:ln w="38100">
              <a:solidFill>
                <a:schemeClr val="bg1">
                  <a:lumMod val="65000"/>
                </a:schemeClr>
              </a:solidFill>
              <a:prstDash val="sysDot"/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08" name="Group 107"/>
            <p:cNvGrpSpPr/>
            <p:nvPr/>
          </p:nvGrpSpPr>
          <p:grpSpPr>
            <a:xfrm>
              <a:off x="3276600" y="1581150"/>
              <a:ext cx="5791200" cy="1447800"/>
              <a:chOff x="3276600" y="1581150"/>
              <a:chExt cx="5791200" cy="1447800"/>
            </a:xfrm>
          </p:grpSpPr>
          <p:sp>
            <p:nvSpPr>
              <p:cNvPr id="31" name="AutoShape 14"/>
              <p:cNvSpPr>
                <a:spLocks noChangeArrowheads="1"/>
              </p:cNvSpPr>
              <p:nvPr/>
            </p:nvSpPr>
            <p:spPr bwMode="auto">
              <a:xfrm>
                <a:off x="3276600" y="2495550"/>
                <a:ext cx="4787900" cy="403225"/>
              </a:xfrm>
              <a:prstGeom prst="roundRect">
                <a:avLst>
                  <a:gd name="adj" fmla="val 16667"/>
                </a:avLst>
              </a:prstGeom>
              <a:solidFill>
                <a:srgbClr val="EAEAEA"/>
              </a:solidFill>
              <a:ln w="6350">
                <a:noFill/>
                <a:prstDash val="lgDash"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107" name="Group 106"/>
              <p:cNvGrpSpPr/>
              <p:nvPr/>
            </p:nvGrpSpPr>
            <p:grpSpPr>
              <a:xfrm>
                <a:off x="4114800" y="1581150"/>
                <a:ext cx="4953000" cy="1447800"/>
                <a:chOff x="4114800" y="1581150"/>
                <a:chExt cx="4953000" cy="1447800"/>
              </a:xfrm>
            </p:grpSpPr>
            <p:sp>
              <p:nvSpPr>
                <p:cNvPr id="91" name="Rectangle 90"/>
                <p:cNvSpPr/>
                <p:nvPr/>
              </p:nvSpPr>
              <p:spPr>
                <a:xfrm>
                  <a:off x="4114800" y="1581150"/>
                  <a:ext cx="4800600" cy="304800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06" name="Group 105"/>
                <p:cNvGrpSpPr/>
                <p:nvPr/>
              </p:nvGrpSpPr>
              <p:grpSpPr>
                <a:xfrm>
                  <a:off x="7772400" y="1657350"/>
                  <a:ext cx="1295400" cy="1371600"/>
                  <a:chOff x="7772400" y="1657350"/>
                  <a:chExt cx="1295400" cy="1371600"/>
                </a:xfrm>
              </p:grpSpPr>
              <p:sp>
                <p:nvSpPr>
                  <p:cNvPr id="60" name="Rectangle 59"/>
                  <p:cNvSpPr/>
                  <p:nvPr/>
                </p:nvSpPr>
                <p:spPr>
                  <a:xfrm>
                    <a:off x="7772400" y="1657350"/>
                    <a:ext cx="1219200" cy="1371600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pic>
                <p:nvPicPr>
                  <p:cNvPr id="51" name="Picture 50" descr="icon-alert-small.png"/>
                  <p:cNvPicPr>
                    <a:picLocks noChangeAspect="1"/>
                  </p:cNvPicPr>
                  <p:nvPr/>
                </p:nvPicPr>
                <p:blipFill>
                  <a:blip r:embed="rId3" cstate="print"/>
                  <a:stretch>
                    <a:fillRect/>
                  </a:stretch>
                </p:blipFill>
                <p:spPr>
                  <a:xfrm>
                    <a:off x="8001000" y="1733550"/>
                    <a:ext cx="533400" cy="533400"/>
                  </a:xfrm>
                  <a:prstGeom prst="rect">
                    <a:avLst/>
                  </a:prstGeom>
                </p:spPr>
              </p:pic>
              <p:sp>
                <p:nvSpPr>
                  <p:cNvPr id="55" name="TextBox 54"/>
                  <p:cNvSpPr txBox="1"/>
                  <p:nvPr/>
                </p:nvSpPr>
                <p:spPr>
                  <a:xfrm>
                    <a:off x="7772400" y="2266950"/>
                    <a:ext cx="1295400" cy="73866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400" b="1" dirty="0" smtClean="0"/>
                      <a:t>PROJECTED </a:t>
                    </a:r>
                    <a:br>
                      <a:rPr lang="en-US" sz="1400" b="1" dirty="0" smtClean="0"/>
                    </a:br>
                    <a:r>
                      <a:rPr lang="en-US" sz="1400" b="1" dirty="0" smtClean="0"/>
                      <a:t>ISSUE</a:t>
                    </a:r>
                  </a:p>
                  <a:p>
                    <a:r>
                      <a:rPr lang="en-US" sz="1400" dirty="0" smtClean="0"/>
                      <a:t>Stock Out</a:t>
                    </a:r>
                  </a:p>
                </p:txBody>
              </p:sp>
            </p:grpSp>
          </p:grpSp>
        </p:grpSp>
      </p:grp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-19050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Advanced Sense &amp; Respond</a:t>
            </a:r>
            <a:br>
              <a:rPr lang="en-US" dirty="0" smtClean="0"/>
            </a:br>
            <a:r>
              <a:rPr lang="en-US" sz="2700" dirty="0" smtClean="0"/>
              <a:t>– Predictive and exception </a:t>
            </a:r>
            <a:r>
              <a:rPr lang="en-US" sz="2700" dirty="0" smtClean="0"/>
              <a:t>based</a:t>
            </a:r>
            <a:endParaRPr lang="en-US" dirty="0"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23" name="Content Placeholder 3"/>
          <p:cNvSpPr txBox="1">
            <a:spLocks/>
          </p:cNvSpPr>
          <p:nvPr/>
        </p:nvSpPr>
        <p:spPr bwMode="auto">
          <a:xfrm>
            <a:off x="457200" y="742950"/>
            <a:ext cx="8229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Automated alerts - Predictive execution - Exception Driven workflows</a:t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>
            <a:off x="838200" y="4627563"/>
            <a:ext cx="7848599" cy="0"/>
          </a:xfrm>
          <a:prstGeom prst="lin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 type="triangle" w="lg" len="lg"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152400" y="4479925"/>
            <a:ext cx="6588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</a:rPr>
              <a:t>Time</a:t>
            </a:r>
          </a:p>
        </p:txBody>
      </p:sp>
      <p:grpSp>
        <p:nvGrpSpPr>
          <p:cNvPr id="115" name="Group 114"/>
          <p:cNvGrpSpPr/>
          <p:nvPr/>
        </p:nvGrpSpPr>
        <p:grpSpPr>
          <a:xfrm>
            <a:off x="3657600" y="1690360"/>
            <a:ext cx="4191000" cy="2938790"/>
            <a:chOff x="3962400" y="1690360"/>
            <a:chExt cx="3505200" cy="2938790"/>
          </a:xfrm>
        </p:grpSpPr>
        <p:sp>
          <p:nvSpPr>
            <p:cNvPr id="37" name="Line 20"/>
            <p:cNvSpPr>
              <a:spLocks noChangeShapeType="1"/>
            </p:cNvSpPr>
            <p:nvPr/>
          </p:nvSpPr>
          <p:spPr bwMode="auto">
            <a:xfrm>
              <a:off x="4114800" y="3521075"/>
              <a:ext cx="0" cy="1108075"/>
            </a:xfrm>
            <a:prstGeom prst="line">
              <a:avLst/>
            </a:prstGeom>
            <a:noFill/>
            <a:ln w="38100">
              <a:solidFill>
                <a:schemeClr val="bg1">
                  <a:lumMod val="65000"/>
                </a:schemeClr>
              </a:solidFill>
              <a:prstDash val="sysDot"/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10" name="Group 109"/>
            <p:cNvGrpSpPr/>
            <p:nvPr/>
          </p:nvGrpSpPr>
          <p:grpSpPr>
            <a:xfrm>
              <a:off x="3962400" y="1690360"/>
              <a:ext cx="3505200" cy="2938790"/>
              <a:chOff x="3962400" y="1690360"/>
              <a:chExt cx="3505200" cy="2938790"/>
            </a:xfrm>
          </p:grpSpPr>
          <p:grpSp>
            <p:nvGrpSpPr>
              <p:cNvPr id="109" name="Group 108"/>
              <p:cNvGrpSpPr/>
              <p:nvPr/>
            </p:nvGrpSpPr>
            <p:grpSpPr>
              <a:xfrm>
                <a:off x="3962400" y="2876550"/>
                <a:ext cx="3505200" cy="1752600"/>
                <a:chOff x="3962400" y="2876550"/>
                <a:chExt cx="3505200" cy="1752600"/>
              </a:xfrm>
            </p:grpSpPr>
            <p:sp>
              <p:nvSpPr>
                <p:cNvPr id="61" name="Rectangle 60"/>
                <p:cNvSpPr/>
                <p:nvPr/>
              </p:nvSpPr>
              <p:spPr>
                <a:xfrm>
                  <a:off x="4191000" y="3333750"/>
                  <a:ext cx="1752600" cy="1295400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4648200" y="3714750"/>
                  <a:ext cx="1143000" cy="738664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/>
                    <a:t>RESOLUTION</a:t>
                  </a:r>
                </a:p>
                <a:p>
                  <a:r>
                    <a:rPr lang="en-US" sz="1400" dirty="0" smtClean="0"/>
                    <a:t>Allocation Adjustment</a:t>
                  </a:r>
                  <a:endParaRPr lang="en-US" sz="1400" dirty="0"/>
                </a:p>
              </p:txBody>
            </p:sp>
            <p:pic>
              <p:nvPicPr>
                <p:cNvPr id="56" name="Picture 55" descr="icon-wand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 rot="4500000">
                  <a:off x="4198288" y="3417238"/>
                  <a:ext cx="742950" cy="742950"/>
                </a:xfrm>
                <a:prstGeom prst="rect">
                  <a:avLst/>
                </a:prstGeom>
              </p:spPr>
            </p:pic>
            <p:sp>
              <p:nvSpPr>
                <p:cNvPr id="32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4114800" y="2952750"/>
                  <a:ext cx="3352800" cy="307777"/>
                </a:xfrm>
                <a:prstGeom prst="rect">
                  <a:avLst/>
                </a:prstGeom>
                <a:solidFill>
                  <a:schemeClr val="accent5">
                    <a:lumMod val="75000"/>
                  </a:schemeClr>
                </a:solidFill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1400" b="1" dirty="0" smtClean="0">
                      <a:solidFill>
                        <a:schemeClr val="bg1"/>
                      </a:solidFill>
                    </a:rPr>
                    <a:t>3)   Proactive Resolution &amp; Execution</a:t>
                  </a:r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>
                  <a:off x="3962400" y="2876550"/>
                  <a:ext cx="533400" cy="533400"/>
                </a:xfrm>
                <a:prstGeom prst="ellipse">
                  <a:avLst/>
                </a:prstGeom>
                <a:solidFill>
                  <a:schemeClr val="accent5">
                    <a:lumMod val="75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 smtClean="0"/>
                    <a:t>3</a:t>
                  </a:r>
                  <a:endParaRPr lang="en-US" sz="2400" b="1" dirty="0"/>
                </a:p>
              </p:txBody>
            </p:sp>
          </p:grpSp>
          <p:cxnSp>
            <p:nvCxnSpPr>
              <p:cNvPr id="63" name="Curved Connector 62"/>
              <p:cNvCxnSpPr>
                <a:stCxn id="35" idx="3"/>
                <a:endCxn id="32" idx="3"/>
              </p:cNvCxnSpPr>
              <p:nvPr/>
            </p:nvCxnSpPr>
            <p:spPr>
              <a:xfrm>
                <a:off x="6629400" y="1690360"/>
                <a:ext cx="838200" cy="1416279"/>
              </a:xfrm>
              <a:prstGeom prst="curvedConnector3">
                <a:avLst>
                  <a:gd name="adj1" fmla="val 127273"/>
                </a:avLst>
              </a:prstGeom>
              <a:ln w="38100">
                <a:solidFill>
                  <a:schemeClr val="accent5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4" name="Group 73"/>
          <p:cNvGrpSpPr/>
          <p:nvPr/>
        </p:nvGrpSpPr>
        <p:grpSpPr>
          <a:xfrm>
            <a:off x="5943600" y="3638550"/>
            <a:ext cx="2971800" cy="685800"/>
            <a:chOff x="5791200" y="3790950"/>
            <a:chExt cx="2971800" cy="685800"/>
          </a:xfrm>
        </p:grpSpPr>
        <p:sp>
          <p:nvSpPr>
            <p:cNvPr id="73" name="Rounded Rectangle 72"/>
            <p:cNvSpPr/>
            <p:nvPr/>
          </p:nvSpPr>
          <p:spPr>
            <a:xfrm>
              <a:off x="6096000" y="3867150"/>
              <a:ext cx="2667000" cy="609600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5760" rtlCol="0" anchor="ctr"/>
            <a:lstStyle/>
            <a:p>
              <a:pPr lvl="0"/>
              <a:r>
                <a:rPr lang="en-US" sz="1600" b="1" kern="0" dirty="0" smtClean="0">
                  <a:solidFill>
                    <a:schemeClr val="bg1"/>
                  </a:solidFill>
                </a:rPr>
                <a:t>Increased Precision; Generates Value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5791200" y="3790950"/>
              <a:ext cx="609600" cy="611640"/>
              <a:chOff x="4648200" y="2188710"/>
              <a:chExt cx="609600" cy="611640"/>
            </a:xfrm>
          </p:grpSpPr>
          <p:sp>
            <p:nvSpPr>
              <p:cNvPr id="68" name="Oval 67"/>
              <p:cNvSpPr/>
              <p:nvPr/>
            </p:nvSpPr>
            <p:spPr>
              <a:xfrm>
                <a:off x="4648200" y="2188710"/>
                <a:ext cx="609600" cy="611640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1" dirty="0"/>
              </a:p>
            </p:txBody>
          </p:sp>
          <p:pic>
            <p:nvPicPr>
              <p:cNvPr id="67" name="Picture 66" descr="icon-thumbs-up-white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4800600" y="2280626"/>
                <a:ext cx="304800" cy="367324"/>
              </a:xfrm>
              <a:prstGeom prst="rect">
                <a:avLst/>
              </a:prstGeom>
            </p:spPr>
          </p:pic>
        </p:grpSp>
      </p:grpSp>
      <p:grpSp>
        <p:nvGrpSpPr>
          <p:cNvPr id="103" name="Group 102"/>
          <p:cNvGrpSpPr/>
          <p:nvPr/>
        </p:nvGrpSpPr>
        <p:grpSpPr>
          <a:xfrm>
            <a:off x="381000" y="2173565"/>
            <a:ext cx="3505200" cy="2379385"/>
            <a:chOff x="381000" y="2173565"/>
            <a:chExt cx="3505200" cy="2379385"/>
          </a:xfrm>
        </p:grpSpPr>
        <p:sp>
          <p:nvSpPr>
            <p:cNvPr id="25" name="AutoShape 7"/>
            <p:cNvSpPr>
              <a:spLocks noChangeArrowheads="1"/>
            </p:cNvSpPr>
            <p:nvPr/>
          </p:nvSpPr>
          <p:spPr bwMode="auto">
            <a:xfrm>
              <a:off x="381000" y="3502700"/>
              <a:ext cx="1655763" cy="578882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60000"/>
                <a:lumOff val="40000"/>
                <a:alpha val="74902"/>
              </a:schemeClr>
            </a:solidFill>
            <a:ln w="19050" algn="ctr">
              <a:solidFill>
                <a:schemeClr val="bg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</a:rPr>
                <a:t>Target Service Level</a:t>
              </a:r>
            </a:p>
          </p:txBody>
        </p:sp>
        <p:sp>
          <p:nvSpPr>
            <p:cNvPr id="26" name="AutoShape 8"/>
            <p:cNvSpPr>
              <a:spLocks noChangeArrowheads="1"/>
            </p:cNvSpPr>
            <p:nvPr/>
          </p:nvSpPr>
          <p:spPr bwMode="auto">
            <a:xfrm>
              <a:off x="990600" y="2536031"/>
              <a:ext cx="1631950" cy="340519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60000"/>
                <a:lumOff val="40000"/>
                <a:alpha val="74902"/>
              </a:schemeClr>
            </a:solidFill>
            <a:ln w="19050" algn="ctr">
              <a:solidFill>
                <a:schemeClr val="bg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</a:rPr>
                <a:t>In Transit</a:t>
              </a:r>
            </a:p>
          </p:txBody>
        </p:sp>
        <p:sp>
          <p:nvSpPr>
            <p:cNvPr id="29" name="AutoShape 11"/>
            <p:cNvSpPr>
              <a:spLocks noChangeArrowheads="1"/>
            </p:cNvSpPr>
            <p:nvPr/>
          </p:nvSpPr>
          <p:spPr bwMode="auto">
            <a:xfrm>
              <a:off x="914400" y="2876550"/>
              <a:ext cx="2243138" cy="578882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60000"/>
                <a:lumOff val="40000"/>
                <a:alpha val="74902"/>
              </a:schemeClr>
            </a:solidFill>
            <a:ln w="19050" algn="ctr">
              <a:solidFill>
                <a:schemeClr val="bg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</a:rPr>
                <a:t>Forecast, Inventory Requirements</a:t>
              </a:r>
            </a:p>
          </p:txBody>
        </p:sp>
        <p:sp>
          <p:nvSpPr>
            <p:cNvPr id="30" name="AutoShape 12"/>
            <p:cNvSpPr>
              <a:spLocks noChangeArrowheads="1"/>
            </p:cNvSpPr>
            <p:nvPr/>
          </p:nvSpPr>
          <p:spPr bwMode="auto">
            <a:xfrm>
              <a:off x="1327150" y="4212431"/>
              <a:ext cx="1655763" cy="340519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60000"/>
                <a:lumOff val="40000"/>
                <a:alpha val="74902"/>
              </a:schemeClr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</a:rPr>
                <a:t>Current On Hand</a:t>
              </a:r>
            </a:p>
          </p:txBody>
        </p:sp>
        <p:sp>
          <p:nvSpPr>
            <p:cNvPr id="40" name="AutoShape 23"/>
            <p:cNvSpPr>
              <a:spLocks noChangeArrowheads="1"/>
            </p:cNvSpPr>
            <p:nvPr/>
          </p:nvSpPr>
          <p:spPr bwMode="auto">
            <a:xfrm>
              <a:off x="2230438" y="2173565"/>
              <a:ext cx="1655762" cy="578882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60000"/>
                <a:lumOff val="40000"/>
                <a:alpha val="74902"/>
              </a:schemeClr>
            </a:solidFill>
            <a:ln w="19050" algn="ctr">
              <a:solidFill>
                <a:schemeClr val="bg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</a:rPr>
                <a:t>Dynamic Lead Time Status</a:t>
              </a:r>
            </a:p>
          </p:txBody>
        </p:sp>
        <p:sp>
          <p:nvSpPr>
            <p:cNvPr id="41" name="AutoShape 24"/>
            <p:cNvSpPr>
              <a:spLocks noChangeArrowheads="1"/>
            </p:cNvSpPr>
            <p:nvPr/>
          </p:nvSpPr>
          <p:spPr bwMode="auto">
            <a:xfrm>
              <a:off x="2012950" y="3393043"/>
              <a:ext cx="1371600" cy="817245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60000"/>
                <a:lumOff val="40000"/>
                <a:alpha val="74902"/>
              </a:schemeClr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</a:rPr>
                <a:t> Execution Constraint Labor, etc.</a:t>
              </a: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3276600" y="1428750"/>
            <a:ext cx="3352800" cy="3200400"/>
            <a:chOff x="3276600" y="1428750"/>
            <a:chExt cx="3352800" cy="3200400"/>
          </a:xfrm>
        </p:grpSpPr>
        <p:sp>
          <p:nvSpPr>
            <p:cNvPr id="84" name="Line 20"/>
            <p:cNvSpPr>
              <a:spLocks noChangeShapeType="1"/>
            </p:cNvSpPr>
            <p:nvPr/>
          </p:nvSpPr>
          <p:spPr bwMode="auto">
            <a:xfrm>
              <a:off x="3810000" y="2038350"/>
              <a:ext cx="0" cy="2590800"/>
            </a:xfrm>
            <a:prstGeom prst="line">
              <a:avLst/>
            </a:prstGeom>
            <a:noFill/>
            <a:ln w="38100">
              <a:solidFill>
                <a:schemeClr val="bg1">
                  <a:lumMod val="65000"/>
                </a:schemeClr>
              </a:solidFill>
              <a:prstDash val="sysDot"/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12" name="Group 111"/>
            <p:cNvGrpSpPr/>
            <p:nvPr/>
          </p:nvGrpSpPr>
          <p:grpSpPr>
            <a:xfrm>
              <a:off x="3276600" y="1428750"/>
              <a:ext cx="3352800" cy="990600"/>
              <a:chOff x="3276600" y="1428750"/>
              <a:chExt cx="3352800" cy="990600"/>
            </a:xfrm>
          </p:grpSpPr>
          <p:grpSp>
            <p:nvGrpSpPr>
              <p:cNvPr id="105" name="Group 104"/>
              <p:cNvGrpSpPr/>
              <p:nvPr/>
            </p:nvGrpSpPr>
            <p:grpSpPr>
              <a:xfrm>
                <a:off x="3584576" y="1428750"/>
                <a:ext cx="3044824" cy="990600"/>
                <a:chOff x="3584576" y="1428750"/>
                <a:chExt cx="3044824" cy="990600"/>
              </a:xfrm>
            </p:grpSpPr>
            <p:sp>
              <p:nvSpPr>
                <p:cNvPr id="94" name="Rectangle 93"/>
                <p:cNvSpPr/>
                <p:nvPr/>
              </p:nvSpPr>
              <p:spPr>
                <a:xfrm>
                  <a:off x="3810000" y="1715965"/>
                  <a:ext cx="2819400" cy="685800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TextBox 99"/>
                <p:cNvSpPr txBox="1"/>
                <p:nvPr/>
              </p:nvSpPr>
              <p:spPr>
                <a:xfrm>
                  <a:off x="4876800" y="1868365"/>
                  <a:ext cx="1752600" cy="523220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/>
                    <a:t>Identifies potential </a:t>
                  </a:r>
                </a:p>
                <a:p>
                  <a:r>
                    <a:rPr lang="en-US" sz="1400" dirty="0" smtClean="0"/>
                    <a:t>Issues </a:t>
                  </a:r>
                  <a:endParaRPr lang="en-US" sz="1400" dirty="0"/>
                </a:p>
              </p:txBody>
            </p:sp>
            <p:sp>
              <p:nvSpPr>
                <p:cNvPr id="35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4038601" y="1428750"/>
                  <a:ext cx="2590799" cy="523220"/>
                </a:xfrm>
                <a:prstGeom prst="rect">
                  <a:avLst/>
                </a:prstGeom>
                <a:solidFill>
                  <a:schemeClr val="accent5">
                    <a:lumMod val="75000"/>
                  </a:schemeClr>
                </a:solidFill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1400" b="1" dirty="0" smtClean="0">
                      <a:solidFill>
                        <a:schemeClr val="bg1"/>
                      </a:solidFill>
                    </a:rPr>
                    <a:t>  Predictive Issue Identification</a:t>
                  </a:r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8" name="Oval 47"/>
                <p:cNvSpPr/>
                <p:nvPr/>
              </p:nvSpPr>
              <p:spPr>
                <a:xfrm>
                  <a:off x="3584576" y="1458913"/>
                  <a:ext cx="531621" cy="533400"/>
                </a:xfrm>
                <a:prstGeom prst="ellipse">
                  <a:avLst/>
                </a:prstGeom>
                <a:solidFill>
                  <a:schemeClr val="accent5">
                    <a:lumMod val="75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 smtClean="0"/>
                    <a:t>2</a:t>
                  </a:r>
                  <a:endParaRPr lang="en-US" sz="2400" b="1" dirty="0"/>
                </a:p>
              </p:txBody>
            </p:sp>
            <p:pic>
              <p:nvPicPr>
                <p:cNvPr id="93" name="Picture 92" descr="icon-binoculars-small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4267200" y="1868365"/>
                  <a:ext cx="457200" cy="550985"/>
                </a:xfrm>
                <a:prstGeom prst="rect">
                  <a:avLst/>
                </a:prstGeom>
              </p:spPr>
            </p:pic>
          </p:grpSp>
          <p:cxnSp>
            <p:nvCxnSpPr>
              <p:cNvPr id="111" name="Straight Arrow Connector 110"/>
              <p:cNvCxnSpPr/>
              <p:nvPr/>
            </p:nvCxnSpPr>
            <p:spPr>
              <a:xfrm>
                <a:off x="3276600" y="1725513"/>
                <a:ext cx="228600" cy="0"/>
              </a:xfrm>
              <a:prstGeom prst="straightConnector1">
                <a:avLst/>
              </a:prstGeom>
              <a:ln w="38100">
                <a:solidFill>
                  <a:schemeClr val="accent5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xmlns="" val="301409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105150"/>
            <a:ext cx="9144000" cy="20383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38100"/>
            <a:ext cx="8610600" cy="85725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Scenario #1: Automatic response to sudden spike in demand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14350"/>
            <a:ext cx="8686800" cy="2590799"/>
          </a:xfrm>
        </p:spPr>
        <p:txBody>
          <a:bodyPr/>
          <a:lstStyle/>
          <a:p>
            <a:pPr marL="225425" indent="-225425">
              <a:spcBef>
                <a:spcPts val="0"/>
              </a:spcBef>
              <a:spcAft>
                <a:spcPts val="0"/>
              </a:spcAft>
            </a:pPr>
            <a:r>
              <a:rPr lang="en-US" sz="1700" b="1" dirty="0" smtClean="0"/>
              <a:t>Summary: </a:t>
            </a:r>
            <a:r>
              <a:rPr lang="en-US" sz="1700" dirty="0" smtClean="0"/>
              <a:t>System senses sudden spike in demand that is more than originally forecasted. System makes appropriate adjustments and propagates demand upstream. </a:t>
            </a:r>
          </a:p>
          <a:p>
            <a:pPr marL="225425" indent="-225425">
              <a:spcBef>
                <a:spcPts val="0"/>
              </a:spcBef>
              <a:spcAft>
                <a:spcPts val="0"/>
              </a:spcAft>
            </a:pPr>
            <a:r>
              <a:rPr lang="en-US" sz="1700" b="1" dirty="0" smtClean="0"/>
              <a:t>Sequence: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1200" dirty="0" smtClean="0"/>
              <a:t>System senses  increase in demand from POS for MFG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1200" u="sng" dirty="0" smtClean="0"/>
              <a:t>Automatically responds with the following:</a:t>
            </a:r>
          </a:p>
          <a:p>
            <a:pPr marL="1084263" lvl="2" indent="-28416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 smtClean="0"/>
              <a:t>Adjusts the forecast</a:t>
            </a:r>
          </a:p>
          <a:p>
            <a:pPr marL="1084263" lvl="2" indent="-28416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 smtClean="0"/>
              <a:t>Creates a new replenishment plan based on new forecast</a:t>
            </a:r>
          </a:p>
          <a:p>
            <a:pPr marL="1084263" lvl="2" indent="-28416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 smtClean="0"/>
              <a:t>Aggregates replenishment requirements to generate optimized orders (building appropriate load building)</a:t>
            </a:r>
          </a:p>
          <a:p>
            <a:pPr marL="1084263" lvl="2" indent="-28416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 smtClean="0"/>
              <a:t>Automatically sends the predictive alert, order forecast, orders </a:t>
            </a:r>
            <a:r>
              <a:rPr lang="en-US" sz="1200" dirty="0" err="1" smtClean="0"/>
              <a:t>etc</a:t>
            </a:r>
            <a:r>
              <a:rPr lang="en-US" sz="1200" dirty="0" smtClean="0"/>
              <a:t>  to the appropriate vendor</a:t>
            </a:r>
          </a:p>
          <a:p>
            <a:pPr marL="1084263" lvl="2" indent="-28416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 smtClean="0"/>
              <a:t>Changes the supply plan </a:t>
            </a:r>
          </a:p>
          <a:p>
            <a:pPr marL="1084263" lvl="2" indent="-28416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 smtClean="0"/>
              <a:t>Last minute allocation to (allocate scare inventory based on actual state of inventory in chain)</a:t>
            </a:r>
          </a:p>
          <a:p>
            <a:pPr marL="857250" lvl="1" indent="-457200">
              <a:buFont typeface="+mj-lt"/>
              <a:buAutoNum type="arabicPeriod"/>
            </a:pP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838200" y="4885551"/>
            <a:ext cx="664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>
                <a:latin typeface="+mn-lt"/>
              </a:rPr>
              <a:t>STORES</a:t>
            </a:r>
            <a:endParaRPr lang="en-US" sz="1200" b="1" dirty="0"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436234" y="4885551"/>
            <a:ext cx="11264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>
                <a:latin typeface="+mn-lt"/>
              </a:rPr>
              <a:t>CUSTOMER DC</a:t>
            </a:r>
            <a:endParaRPr lang="en-US" sz="1200" b="1" dirty="0"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30025" y="4885551"/>
            <a:ext cx="7012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>
                <a:latin typeface="+mn-lt"/>
              </a:rPr>
              <a:t>MFG DC</a:t>
            </a:r>
            <a:endParaRPr lang="en-US" sz="1200" b="1" dirty="0"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887448" y="4885551"/>
            <a:ext cx="1276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>
                <a:latin typeface="+mn-lt"/>
              </a:rPr>
              <a:t>MANUFACTURER</a:t>
            </a:r>
            <a:endParaRPr lang="en-US" sz="1200" b="1" dirty="0"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95108" y="4885551"/>
            <a:ext cx="861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SUPPLIERS</a:t>
            </a:r>
            <a:endParaRPr lang="en-US" sz="1200" b="1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grpSp>
        <p:nvGrpSpPr>
          <p:cNvPr id="4" name="Group 35"/>
          <p:cNvGrpSpPr/>
          <p:nvPr/>
        </p:nvGrpSpPr>
        <p:grpSpPr>
          <a:xfrm>
            <a:off x="533400" y="3105150"/>
            <a:ext cx="8207828" cy="1828800"/>
            <a:chOff x="533400" y="3105150"/>
            <a:chExt cx="8207828" cy="1828800"/>
          </a:xfrm>
        </p:grpSpPr>
        <p:pic>
          <p:nvPicPr>
            <p:cNvPr id="37" name="Picture 36" descr="dc-2-labelless-bi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43201" y="3239640"/>
              <a:ext cx="609599" cy="417094"/>
            </a:xfrm>
            <a:prstGeom prst="rect">
              <a:avLst/>
            </a:prstGeom>
          </p:spPr>
        </p:pic>
        <p:pic>
          <p:nvPicPr>
            <p:cNvPr id="38" name="Picture 37" descr="store-labelless.png"/>
            <p:cNvPicPr>
              <a:picLocks noChangeAspect="1"/>
            </p:cNvPicPr>
            <p:nvPr/>
          </p:nvPicPr>
          <p:blipFill>
            <a:blip r:embed="rId3" cstate="print"/>
            <a:srcRect l="10714" t="14286" r="10714" b="19048"/>
            <a:stretch>
              <a:fillRect/>
            </a:stretch>
          </p:blipFill>
          <p:spPr>
            <a:xfrm>
              <a:off x="533400" y="3409950"/>
              <a:ext cx="800100" cy="509154"/>
            </a:xfrm>
            <a:prstGeom prst="rect">
              <a:avLst/>
            </a:prstGeom>
          </p:spPr>
        </p:pic>
        <p:pic>
          <p:nvPicPr>
            <p:cNvPr id="39" name="Picture 38" descr="store-labelless.png"/>
            <p:cNvPicPr>
              <a:picLocks noChangeAspect="1"/>
            </p:cNvPicPr>
            <p:nvPr/>
          </p:nvPicPr>
          <p:blipFill>
            <a:blip r:embed="rId3" cstate="print"/>
            <a:srcRect l="10714" t="14286" r="10714" b="19048"/>
            <a:stretch>
              <a:fillRect/>
            </a:stretch>
          </p:blipFill>
          <p:spPr>
            <a:xfrm>
              <a:off x="533400" y="3943350"/>
              <a:ext cx="800100" cy="509154"/>
            </a:xfrm>
            <a:prstGeom prst="rect">
              <a:avLst/>
            </a:prstGeom>
          </p:spPr>
        </p:pic>
        <p:pic>
          <p:nvPicPr>
            <p:cNvPr id="40" name="Picture 39" descr="store-labelless.png"/>
            <p:cNvPicPr>
              <a:picLocks noChangeAspect="1"/>
            </p:cNvPicPr>
            <p:nvPr/>
          </p:nvPicPr>
          <p:blipFill>
            <a:blip r:embed="rId3" cstate="print"/>
            <a:srcRect l="10714" t="14286" r="10714" b="19048"/>
            <a:stretch>
              <a:fillRect/>
            </a:stretch>
          </p:blipFill>
          <p:spPr>
            <a:xfrm>
              <a:off x="1219200" y="4400550"/>
              <a:ext cx="800100" cy="509154"/>
            </a:xfrm>
            <a:prstGeom prst="rect">
              <a:avLst/>
            </a:prstGeom>
          </p:spPr>
        </p:pic>
        <p:pic>
          <p:nvPicPr>
            <p:cNvPr id="41" name="Picture 40" descr="dc-2-labelless-bi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43201" y="3849240"/>
              <a:ext cx="609599" cy="417094"/>
            </a:xfrm>
            <a:prstGeom prst="rect">
              <a:avLst/>
            </a:prstGeom>
          </p:spPr>
        </p:pic>
        <p:pic>
          <p:nvPicPr>
            <p:cNvPr id="42" name="Picture 41" descr="dc-2-labelless-bi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43201" y="4458840"/>
              <a:ext cx="609599" cy="417094"/>
            </a:xfrm>
            <a:prstGeom prst="rect">
              <a:avLst/>
            </a:prstGeom>
          </p:spPr>
        </p:pic>
        <p:cxnSp>
          <p:nvCxnSpPr>
            <p:cNvPr id="43" name="Straight Connector 42"/>
            <p:cNvCxnSpPr>
              <a:stCxn id="82" idx="1"/>
              <a:endCxn id="41" idx="3"/>
            </p:cNvCxnSpPr>
            <p:nvPr/>
          </p:nvCxnSpPr>
          <p:spPr>
            <a:xfrm flipH="1">
              <a:off x="3352800" y="4038600"/>
              <a:ext cx="4572000" cy="19187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37" idx="1"/>
              <a:endCxn id="55" idx="3"/>
            </p:cNvCxnSpPr>
            <p:nvPr/>
          </p:nvCxnSpPr>
          <p:spPr>
            <a:xfrm flipH="1" flipV="1">
              <a:off x="2019300" y="3359727"/>
              <a:ext cx="723901" cy="8846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41" idx="1"/>
            </p:cNvCxnSpPr>
            <p:nvPr/>
          </p:nvCxnSpPr>
          <p:spPr>
            <a:xfrm flipH="1" flipV="1">
              <a:off x="1828800" y="3486150"/>
              <a:ext cx="914401" cy="571637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41" idx="1"/>
            </p:cNvCxnSpPr>
            <p:nvPr/>
          </p:nvCxnSpPr>
          <p:spPr>
            <a:xfrm flipH="1" flipV="1">
              <a:off x="1219200" y="3790950"/>
              <a:ext cx="1524001" cy="266837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41" idx="1"/>
              <a:endCxn id="39" idx="3"/>
            </p:cNvCxnSpPr>
            <p:nvPr/>
          </p:nvCxnSpPr>
          <p:spPr>
            <a:xfrm flipH="1">
              <a:off x="1333500" y="4057787"/>
              <a:ext cx="1409701" cy="14014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41" idx="1"/>
            </p:cNvCxnSpPr>
            <p:nvPr/>
          </p:nvCxnSpPr>
          <p:spPr>
            <a:xfrm flipH="1">
              <a:off x="1828801" y="4057787"/>
              <a:ext cx="914400" cy="495163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42" idx="1"/>
            </p:cNvCxnSpPr>
            <p:nvPr/>
          </p:nvCxnSpPr>
          <p:spPr>
            <a:xfrm flipH="1">
              <a:off x="1981201" y="4667387"/>
              <a:ext cx="762000" cy="37963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42" idx="1"/>
              <a:endCxn id="39" idx="3"/>
            </p:cNvCxnSpPr>
            <p:nvPr/>
          </p:nvCxnSpPr>
          <p:spPr>
            <a:xfrm flipH="1" flipV="1">
              <a:off x="1333500" y="4197927"/>
              <a:ext cx="1409701" cy="46946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37" idx="1"/>
            </p:cNvCxnSpPr>
            <p:nvPr/>
          </p:nvCxnSpPr>
          <p:spPr>
            <a:xfrm flipH="1">
              <a:off x="1219200" y="3448187"/>
              <a:ext cx="1524001" cy="342763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6705600" y="3562350"/>
              <a:ext cx="990600" cy="5334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 flipV="1">
              <a:off x="6781800" y="4095750"/>
              <a:ext cx="914400" cy="5334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4" name="Picture 53" descr="dc-2-labelless-bi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37776" y="3831056"/>
              <a:ext cx="609599" cy="417094"/>
            </a:xfrm>
            <a:prstGeom prst="rect">
              <a:avLst/>
            </a:prstGeom>
          </p:spPr>
        </p:pic>
        <p:pic>
          <p:nvPicPr>
            <p:cNvPr id="55" name="Picture 54" descr="store-labelless.png"/>
            <p:cNvPicPr>
              <a:picLocks noChangeAspect="1"/>
            </p:cNvPicPr>
            <p:nvPr/>
          </p:nvPicPr>
          <p:blipFill>
            <a:blip r:embed="rId3" cstate="print"/>
            <a:srcRect l="10714" t="14286" r="10714" b="19048"/>
            <a:stretch>
              <a:fillRect/>
            </a:stretch>
          </p:blipFill>
          <p:spPr>
            <a:xfrm>
              <a:off x="1219200" y="3105150"/>
              <a:ext cx="800100" cy="509154"/>
            </a:xfrm>
            <a:prstGeom prst="rect">
              <a:avLst/>
            </a:prstGeom>
          </p:spPr>
        </p:pic>
        <p:pic>
          <p:nvPicPr>
            <p:cNvPr id="56" name="Picture 55" descr="dc-2-labelless-bi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37775" y="3257550"/>
              <a:ext cx="609599" cy="417094"/>
            </a:xfrm>
            <a:prstGeom prst="rect">
              <a:avLst/>
            </a:prstGeom>
          </p:spPr>
        </p:pic>
        <p:pic>
          <p:nvPicPr>
            <p:cNvPr id="57" name="Picture 56" descr="dc-2-labelless-bi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13976" y="4476750"/>
              <a:ext cx="609599" cy="417094"/>
            </a:xfrm>
            <a:prstGeom prst="rect">
              <a:avLst/>
            </a:prstGeom>
          </p:spPr>
        </p:pic>
        <p:cxnSp>
          <p:nvCxnSpPr>
            <p:cNvPr id="58" name="Straight Connector 57"/>
            <p:cNvCxnSpPr/>
            <p:nvPr/>
          </p:nvCxnSpPr>
          <p:spPr>
            <a:xfrm flipH="1" flipV="1">
              <a:off x="5029200" y="3562350"/>
              <a:ext cx="1219200" cy="4572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endCxn id="57" idx="3"/>
            </p:cNvCxnSpPr>
            <p:nvPr/>
          </p:nvCxnSpPr>
          <p:spPr>
            <a:xfrm flipH="1">
              <a:off x="5123575" y="4095750"/>
              <a:ext cx="1048625" cy="589547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56" idx="1"/>
              <a:endCxn id="41" idx="3"/>
            </p:cNvCxnSpPr>
            <p:nvPr/>
          </p:nvCxnSpPr>
          <p:spPr>
            <a:xfrm flipH="1">
              <a:off x="3352800" y="3466097"/>
              <a:ext cx="1084975" cy="59169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56" idx="1"/>
              <a:endCxn id="37" idx="3"/>
            </p:cNvCxnSpPr>
            <p:nvPr/>
          </p:nvCxnSpPr>
          <p:spPr>
            <a:xfrm flipH="1" flipV="1">
              <a:off x="3352800" y="3448187"/>
              <a:ext cx="1084975" cy="1791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56" idx="1"/>
              <a:endCxn id="42" idx="3"/>
            </p:cNvCxnSpPr>
            <p:nvPr/>
          </p:nvCxnSpPr>
          <p:spPr>
            <a:xfrm flipH="1">
              <a:off x="3352800" y="3466097"/>
              <a:ext cx="1084975" cy="120129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57" idx="1"/>
              <a:endCxn id="42" idx="3"/>
            </p:cNvCxnSpPr>
            <p:nvPr/>
          </p:nvCxnSpPr>
          <p:spPr>
            <a:xfrm flipH="1" flipV="1">
              <a:off x="3352800" y="4667387"/>
              <a:ext cx="1161176" cy="1791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57" idx="1"/>
              <a:endCxn id="41" idx="3"/>
            </p:cNvCxnSpPr>
            <p:nvPr/>
          </p:nvCxnSpPr>
          <p:spPr>
            <a:xfrm flipH="1" flipV="1">
              <a:off x="3352800" y="4057787"/>
              <a:ext cx="1161176" cy="62751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54" idx="1"/>
              <a:endCxn id="37" idx="3"/>
            </p:cNvCxnSpPr>
            <p:nvPr/>
          </p:nvCxnSpPr>
          <p:spPr>
            <a:xfrm flipH="1" flipV="1">
              <a:off x="3352800" y="3448187"/>
              <a:ext cx="1084976" cy="591416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54" idx="1"/>
              <a:endCxn id="42" idx="3"/>
            </p:cNvCxnSpPr>
            <p:nvPr/>
          </p:nvCxnSpPr>
          <p:spPr>
            <a:xfrm flipH="1">
              <a:off x="3352800" y="4039603"/>
              <a:ext cx="1084976" cy="627784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6781800" y="3562350"/>
              <a:ext cx="914400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H="1">
              <a:off x="6781800" y="3562350"/>
              <a:ext cx="990600" cy="10668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>
              <a:off x="6781800" y="4629150"/>
              <a:ext cx="914400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6781800" y="4019550"/>
              <a:ext cx="1143000" cy="6096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 flipV="1">
              <a:off x="6781800" y="3562350"/>
              <a:ext cx="1143000" cy="4572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H="1" flipV="1">
              <a:off x="6781800" y="3562350"/>
              <a:ext cx="914400" cy="10668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H="1">
              <a:off x="5029200" y="3562350"/>
              <a:ext cx="1219200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endCxn id="54" idx="3"/>
            </p:cNvCxnSpPr>
            <p:nvPr/>
          </p:nvCxnSpPr>
          <p:spPr>
            <a:xfrm flipH="1">
              <a:off x="5047375" y="3562350"/>
              <a:ext cx="1124825" cy="477253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endCxn id="57" idx="3"/>
            </p:cNvCxnSpPr>
            <p:nvPr/>
          </p:nvCxnSpPr>
          <p:spPr>
            <a:xfrm flipH="1" flipV="1">
              <a:off x="5123575" y="4685297"/>
              <a:ext cx="1201025" cy="20053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endCxn id="54" idx="3"/>
            </p:cNvCxnSpPr>
            <p:nvPr/>
          </p:nvCxnSpPr>
          <p:spPr>
            <a:xfrm flipH="1" flipV="1">
              <a:off x="5047375" y="4039603"/>
              <a:ext cx="1201025" cy="665747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endCxn id="57" idx="3"/>
            </p:cNvCxnSpPr>
            <p:nvPr/>
          </p:nvCxnSpPr>
          <p:spPr>
            <a:xfrm flipH="1">
              <a:off x="5123575" y="3562350"/>
              <a:ext cx="1124825" cy="1122947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flipH="1" flipV="1">
              <a:off x="5029200" y="3562351"/>
              <a:ext cx="1219200" cy="1142999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37" idx="1"/>
              <a:endCxn id="39" idx="3"/>
            </p:cNvCxnSpPr>
            <p:nvPr/>
          </p:nvCxnSpPr>
          <p:spPr>
            <a:xfrm flipH="1">
              <a:off x="1333500" y="3448187"/>
              <a:ext cx="1409701" cy="74974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42" idx="1"/>
            </p:cNvCxnSpPr>
            <p:nvPr/>
          </p:nvCxnSpPr>
          <p:spPr>
            <a:xfrm flipH="1" flipV="1">
              <a:off x="1219200" y="3790950"/>
              <a:ext cx="1524001" cy="876437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1" name="Picture 80" descr="supplier-labelless.png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14286" t="14286" r="14286" b="19048"/>
            <a:stretch>
              <a:fillRect/>
            </a:stretch>
          </p:blipFill>
          <p:spPr>
            <a:xfrm>
              <a:off x="7565572" y="3181350"/>
              <a:ext cx="816428" cy="571500"/>
            </a:xfrm>
            <a:prstGeom prst="rect">
              <a:avLst/>
            </a:prstGeom>
          </p:spPr>
        </p:pic>
        <p:pic>
          <p:nvPicPr>
            <p:cNvPr id="82" name="Picture 81" descr="supplier-labelless.png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14286" t="14286" r="14286" b="19048"/>
            <a:stretch>
              <a:fillRect/>
            </a:stretch>
          </p:blipFill>
          <p:spPr>
            <a:xfrm>
              <a:off x="7924800" y="3752850"/>
              <a:ext cx="816428" cy="571500"/>
            </a:xfrm>
            <a:prstGeom prst="rect">
              <a:avLst/>
            </a:prstGeom>
          </p:spPr>
        </p:pic>
        <p:pic>
          <p:nvPicPr>
            <p:cNvPr id="83" name="Picture 82" descr="supplier-labelless.png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14286" t="14286" r="14286" b="19048"/>
            <a:stretch>
              <a:fillRect/>
            </a:stretch>
          </p:blipFill>
          <p:spPr>
            <a:xfrm>
              <a:off x="7565572" y="4362450"/>
              <a:ext cx="816428" cy="571500"/>
            </a:xfrm>
            <a:prstGeom prst="rect">
              <a:avLst/>
            </a:prstGeom>
          </p:spPr>
        </p:pic>
        <p:pic>
          <p:nvPicPr>
            <p:cNvPr id="84" name="Picture 83" descr="factory-labelless.png"/>
            <p:cNvPicPr>
              <a:picLocks noChangeAspect="1"/>
            </p:cNvPicPr>
            <p:nvPr/>
          </p:nvPicPr>
          <p:blipFill>
            <a:blip r:embed="rId5" cstate="print"/>
            <a:srcRect l="14286" t="9524" r="14286" b="14286"/>
            <a:stretch>
              <a:fillRect/>
            </a:stretch>
          </p:blipFill>
          <p:spPr>
            <a:xfrm>
              <a:off x="6117772" y="4341767"/>
              <a:ext cx="740228" cy="592183"/>
            </a:xfrm>
            <a:prstGeom prst="rect">
              <a:avLst/>
            </a:prstGeom>
          </p:spPr>
        </p:pic>
        <p:pic>
          <p:nvPicPr>
            <p:cNvPr id="85" name="Picture 84" descr="factory-labelless.png"/>
            <p:cNvPicPr>
              <a:picLocks noChangeAspect="1"/>
            </p:cNvPicPr>
            <p:nvPr/>
          </p:nvPicPr>
          <p:blipFill>
            <a:blip r:embed="rId5" cstate="print"/>
            <a:srcRect l="14286" t="9524" r="14286" b="14286"/>
            <a:stretch>
              <a:fillRect/>
            </a:stretch>
          </p:blipFill>
          <p:spPr>
            <a:xfrm>
              <a:off x="6117772" y="3105150"/>
              <a:ext cx="740228" cy="592183"/>
            </a:xfrm>
            <a:prstGeom prst="rect">
              <a:avLst/>
            </a:prstGeom>
          </p:spPr>
        </p:pic>
        <p:pic>
          <p:nvPicPr>
            <p:cNvPr id="86" name="Picture 85" descr="factory-labelless.png"/>
            <p:cNvPicPr>
              <a:picLocks noChangeAspect="1"/>
            </p:cNvPicPr>
            <p:nvPr/>
          </p:nvPicPr>
          <p:blipFill>
            <a:blip r:embed="rId5" cstate="print"/>
            <a:srcRect l="14286" t="9524" r="14286" b="14286"/>
            <a:stretch>
              <a:fillRect/>
            </a:stretch>
          </p:blipFill>
          <p:spPr>
            <a:xfrm>
              <a:off x="6117772" y="3714750"/>
              <a:ext cx="740228" cy="592183"/>
            </a:xfrm>
            <a:prstGeom prst="rect">
              <a:avLst/>
            </a:prstGeom>
          </p:spPr>
        </p:pic>
        <p:cxnSp>
          <p:nvCxnSpPr>
            <p:cNvPr id="87" name="Straight Connector 86"/>
            <p:cNvCxnSpPr>
              <a:stCxn id="57" idx="1"/>
              <a:endCxn id="37" idx="3"/>
            </p:cNvCxnSpPr>
            <p:nvPr/>
          </p:nvCxnSpPr>
          <p:spPr>
            <a:xfrm flipH="1" flipV="1">
              <a:off x="3352800" y="3448187"/>
              <a:ext cx="1161176" cy="123711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3" name="Picture 32" descr="chart-demand-high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2400" y="3105150"/>
            <a:ext cx="798095" cy="7677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9050"/>
            <a:ext cx="7696200" cy="85725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Scenario </a:t>
            </a:r>
            <a:r>
              <a:rPr lang="en-US" sz="2600" dirty="0" smtClean="0"/>
              <a:t>#2: </a:t>
            </a:r>
            <a:r>
              <a:rPr lang="en-US" sz="2600" dirty="0" smtClean="0"/>
              <a:t>Automatic response to supply disruption</a:t>
            </a:r>
            <a:endParaRPr lang="en-US" sz="2600" dirty="0"/>
          </a:p>
        </p:txBody>
      </p:sp>
      <p:sp>
        <p:nvSpPr>
          <p:cNvPr id="5" name="Rectangle 4"/>
          <p:cNvSpPr/>
          <p:nvPr/>
        </p:nvSpPr>
        <p:spPr>
          <a:xfrm>
            <a:off x="0" y="2952750"/>
            <a:ext cx="9144000" cy="21907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>
            <a:stCxn id="28" idx="1"/>
            <a:endCxn id="12" idx="3"/>
          </p:cNvCxnSpPr>
          <p:nvPr/>
        </p:nvCxnSpPr>
        <p:spPr>
          <a:xfrm flipH="1">
            <a:off x="3352800" y="4039603"/>
            <a:ext cx="1371601" cy="18184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38200" y="4885551"/>
            <a:ext cx="664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STORES</a:t>
            </a:r>
            <a:endParaRPr lang="en-US" sz="1200" b="1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436234" y="4885551"/>
            <a:ext cx="11264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CUSTOMER DC</a:t>
            </a:r>
            <a:endParaRPr lang="en-US" sz="1200" b="1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630025" y="4885551"/>
            <a:ext cx="7012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>
                <a:latin typeface="+mn-lt"/>
              </a:rPr>
              <a:t>MFG DC</a:t>
            </a:r>
            <a:endParaRPr lang="en-US" sz="1200" b="1" dirty="0"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887448" y="4885551"/>
            <a:ext cx="1276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>
                <a:latin typeface="+mn-lt"/>
              </a:rPr>
              <a:t>MANUFACTURER</a:t>
            </a:r>
            <a:endParaRPr lang="en-US" sz="1200" b="1" dirty="0"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695108" y="4885551"/>
            <a:ext cx="861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>
                <a:latin typeface="+mn-lt"/>
              </a:rPr>
              <a:t>SUPPLIERS</a:t>
            </a:r>
            <a:endParaRPr lang="en-US" sz="1200" b="1" dirty="0">
              <a:latin typeface="+mn-lt"/>
            </a:endParaRPr>
          </a:p>
        </p:txBody>
      </p:sp>
      <p:grpSp>
        <p:nvGrpSpPr>
          <p:cNvPr id="4" name="Group 36"/>
          <p:cNvGrpSpPr/>
          <p:nvPr/>
        </p:nvGrpSpPr>
        <p:grpSpPr>
          <a:xfrm>
            <a:off x="381000" y="3105150"/>
            <a:ext cx="8207828" cy="1828800"/>
            <a:chOff x="533400" y="3105150"/>
            <a:chExt cx="8207828" cy="1828800"/>
          </a:xfrm>
        </p:grpSpPr>
        <p:pic>
          <p:nvPicPr>
            <p:cNvPr id="40" name="Picture 39" descr="dc-2-labelless-big.png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743201" y="3239640"/>
              <a:ext cx="609599" cy="417094"/>
            </a:xfrm>
            <a:prstGeom prst="rect">
              <a:avLst/>
            </a:prstGeom>
          </p:spPr>
        </p:pic>
        <p:pic>
          <p:nvPicPr>
            <p:cNvPr id="41" name="Picture 40" descr="store-labelless.png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10714" t="14286" r="10714" b="19048"/>
            <a:stretch>
              <a:fillRect/>
            </a:stretch>
          </p:blipFill>
          <p:spPr>
            <a:xfrm>
              <a:off x="533400" y="3409950"/>
              <a:ext cx="800100" cy="509154"/>
            </a:xfrm>
            <a:prstGeom prst="rect">
              <a:avLst/>
            </a:prstGeom>
          </p:spPr>
        </p:pic>
        <p:pic>
          <p:nvPicPr>
            <p:cNvPr id="42" name="Picture 41" descr="store-labelless.png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10714" t="14286" r="10714" b="19048"/>
            <a:stretch>
              <a:fillRect/>
            </a:stretch>
          </p:blipFill>
          <p:spPr>
            <a:xfrm>
              <a:off x="533400" y="3943350"/>
              <a:ext cx="800100" cy="509154"/>
            </a:xfrm>
            <a:prstGeom prst="rect">
              <a:avLst/>
            </a:prstGeom>
          </p:spPr>
        </p:pic>
        <p:pic>
          <p:nvPicPr>
            <p:cNvPr id="43" name="Picture 42" descr="store-labelless.png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10714" t="14286" r="10714" b="19048"/>
            <a:stretch>
              <a:fillRect/>
            </a:stretch>
          </p:blipFill>
          <p:spPr>
            <a:xfrm>
              <a:off x="1219200" y="4400550"/>
              <a:ext cx="800100" cy="509154"/>
            </a:xfrm>
            <a:prstGeom prst="rect">
              <a:avLst/>
            </a:prstGeom>
          </p:spPr>
        </p:pic>
        <p:pic>
          <p:nvPicPr>
            <p:cNvPr id="44" name="Picture 43" descr="dc-2-labelless-big.png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743201" y="3849240"/>
              <a:ext cx="609599" cy="417094"/>
            </a:xfrm>
            <a:prstGeom prst="rect">
              <a:avLst/>
            </a:prstGeom>
          </p:spPr>
        </p:pic>
        <p:pic>
          <p:nvPicPr>
            <p:cNvPr id="45" name="Picture 44" descr="dc-2-labelless-big.png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743201" y="4458840"/>
              <a:ext cx="609599" cy="417094"/>
            </a:xfrm>
            <a:prstGeom prst="rect">
              <a:avLst/>
            </a:prstGeom>
          </p:spPr>
        </p:pic>
        <p:cxnSp>
          <p:nvCxnSpPr>
            <p:cNvPr id="46" name="Straight Connector 45"/>
            <p:cNvCxnSpPr>
              <a:stCxn id="85" idx="1"/>
              <a:endCxn id="44" idx="3"/>
            </p:cNvCxnSpPr>
            <p:nvPr/>
          </p:nvCxnSpPr>
          <p:spPr>
            <a:xfrm flipH="1">
              <a:off x="3352800" y="4038600"/>
              <a:ext cx="4572000" cy="19187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40" idx="1"/>
              <a:endCxn id="58" idx="3"/>
            </p:cNvCxnSpPr>
            <p:nvPr/>
          </p:nvCxnSpPr>
          <p:spPr>
            <a:xfrm flipH="1" flipV="1">
              <a:off x="2019300" y="3359727"/>
              <a:ext cx="723901" cy="8846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44" idx="1"/>
            </p:cNvCxnSpPr>
            <p:nvPr/>
          </p:nvCxnSpPr>
          <p:spPr>
            <a:xfrm flipH="1" flipV="1">
              <a:off x="1828800" y="3486150"/>
              <a:ext cx="914401" cy="571637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44" idx="1"/>
            </p:cNvCxnSpPr>
            <p:nvPr/>
          </p:nvCxnSpPr>
          <p:spPr>
            <a:xfrm flipH="1" flipV="1">
              <a:off x="1219200" y="3790950"/>
              <a:ext cx="1524001" cy="266837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44" idx="1"/>
              <a:endCxn id="42" idx="3"/>
            </p:cNvCxnSpPr>
            <p:nvPr/>
          </p:nvCxnSpPr>
          <p:spPr>
            <a:xfrm flipH="1">
              <a:off x="1333500" y="4057787"/>
              <a:ext cx="1409701" cy="14014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44" idx="1"/>
            </p:cNvCxnSpPr>
            <p:nvPr/>
          </p:nvCxnSpPr>
          <p:spPr>
            <a:xfrm flipH="1">
              <a:off x="1828801" y="4057787"/>
              <a:ext cx="914400" cy="495163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45" idx="1"/>
            </p:cNvCxnSpPr>
            <p:nvPr/>
          </p:nvCxnSpPr>
          <p:spPr>
            <a:xfrm flipH="1">
              <a:off x="1981201" y="4667387"/>
              <a:ext cx="762000" cy="37963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45" idx="1"/>
              <a:endCxn id="42" idx="3"/>
            </p:cNvCxnSpPr>
            <p:nvPr/>
          </p:nvCxnSpPr>
          <p:spPr>
            <a:xfrm flipH="1" flipV="1">
              <a:off x="1333500" y="4197927"/>
              <a:ext cx="1409701" cy="46946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40" idx="1"/>
            </p:cNvCxnSpPr>
            <p:nvPr/>
          </p:nvCxnSpPr>
          <p:spPr>
            <a:xfrm flipH="1">
              <a:off x="1219200" y="3448187"/>
              <a:ext cx="1524001" cy="342763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6705600" y="3562350"/>
              <a:ext cx="990600" cy="533400"/>
            </a:xfrm>
            <a:prstGeom prst="line">
              <a:avLst/>
            </a:prstGeom>
            <a:ln w="19050">
              <a:solidFill>
                <a:schemeClr val="bg2">
                  <a:lumMod val="75000"/>
                  <a:alpha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 flipV="1">
              <a:off x="6781800" y="4095750"/>
              <a:ext cx="914400" cy="5334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7" name="Picture 56" descr="dc-2-labelless-bi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37776" y="3831056"/>
              <a:ext cx="609599" cy="417094"/>
            </a:xfrm>
            <a:prstGeom prst="rect">
              <a:avLst/>
            </a:prstGeom>
          </p:spPr>
        </p:pic>
        <p:pic>
          <p:nvPicPr>
            <p:cNvPr id="58" name="Picture 57" descr="store-labelless.png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10714" t="14286" r="10714" b="19048"/>
            <a:stretch>
              <a:fillRect/>
            </a:stretch>
          </p:blipFill>
          <p:spPr>
            <a:xfrm>
              <a:off x="1219200" y="3105150"/>
              <a:ext cx="800100" cy="509154"/>
            </a:xfrm>
            <a:prstGeom prst="rect">
              <a:avLst/>
            </a:prstGeom>
          </p:spPr>
        </p:pic>
        <p:pic>
          <p:nvPicPr>
            <p:cNvPr id="59" name="Picture 58" descr="dc-2-labelless-bi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37775" y="3257550"/>
              <a:ext cx="609599" cy="417094"/>
            </a:xfrm>
            <a:prstGeom prst="rect">
              <a:avLst/>
            </a:prstGeom>
          </p:spPr>
        </p:pic>
        <p:pic>
          <p:nvPicPr>
            <p:cNvPr id="60" name="Picture 59" descr="dc-2-labelless-bi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13976" y="4476750"/>
              <a:ext cx="609599" cy="417094"/>
            </a:xfrm>
            <a:prstGeom prst="rect">
              <a:avLst/>
            </a:prstGeom>
          </p:spPr>
        </p:pic>
        <p:cxnSp>
          <p:nvCxnSpPr>
            <p:cNvPr id="61" name="Straight Connector 60"/>
            <p:cNvCxnSpPr/>
            <p:nvPr/>
          </p:nvCxnSpPr>
          <p:spPr>
            <a:xfrm flipH="1" flipV="1">
              <a:off x="5029200" y="3562350"/>
              <a:ext cx="1219200" cy="4572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endCxn id="60" idx="3"/>
            </p:cNvCxnSpPr>
            <p:nvPr/>
          </p:nvCxnSpPr>
          <p:spPr>
            <a:xfrm flipH="1">
              <a:off x="5123575" y="4095750"/>
              <a:ext cx="1048625" cy="589547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59" idx="1"/>
              <a:endCxn id="44" idx="3"/>
            </p:cNvCxnSpPr>
            <p:nvPr/>
          </p:nvCxnSpPr>
          <p:spPr>
            <a:xfrm flipH="1">
              <a:off x="3352800" y="3466097"/>
              <a:ext cx="1084975" cy="59169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59" idx="1"/>
              <a:endCxn id="40" idx="3"/>
            </p:cNvCxnSpPr>
            <p:nvPr/>
          </p:nvCxnSpPr>
          <p:spPr>
            <a:xfrm flipH="1" flipV="1">
              <a:off x="3352800" y="3448187"/>
              <a:ext cx="1084975" cy="1791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59" idx="1"/>
              <a:endCxn id="45" idx="3"/>
            </p:cNvCxnSpPr>
            <p:nvPr/>
          </p:nvCxnSpPr>
          <p:spPr>
            <a:xfrm flipH="1">
              <a:off x="3352800" y="3466097"/>
              <a:ext cx="1084975" cy="120129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0" idx="1"/>
              <a:endCxn id="45" idx="3"/>
            </p:cNvCxnSpPr>
            <p:nvPr/>
          </p:nvCxnSpPr>
          <p:spPr>
            <a:xfrm flipH="1" flipV="1">
              <a:off x="3352800" y="4667387"/>
              <a:ext cx="1161176" cy="1791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60" idx="1"/>
              <a:endCxn id="44" idx="3"/>
            </p:cNvCxnSpPr>
            <p:nvPr/>
          </p:nvCxnSpPr>
          <p:spPr>
            <a:xfrm flipH="1" flipV="1">
              <a:off x="3352800" y="4057787"/>
              <a:ext cx="1161176" cy="62751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57" idx="1"/>
              <a:endCxn id="40" idx="3"/>
            </p:cNvCxnSpPr>
            <p:nvPr/>
          </p:nvCxnSpPr>
          <p:spPr>
            <a:xfrm flipH="1" flipV="1">
              <a:off x="3352800" y="3448187"/>
              <a:ext cx="1084976" cy="591416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57" idx="1"/>
              <a:endCxn id="45" idx="3"/>
            </p:cNvCxnSpPr>
            <p:nvPr/>
          </p:nvCxnSpPr>
          <p:spPr>
            <a:xfrm flipH="1">
              <a:off x="3352800" y="4039603"/>
              <a:ext cx="1084976" cy="627784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6781800" y="3562350"/>
              <a:ext cx="914400" cy="0"/>
            </a:xfrm>
            <a:prstGeom prst="line">
              <a:avLst/>
            </a:prstGeom>
            <a:ln w="19050">
              <a:solidFill>
                <a:schemeClr val="bg2">
                  <a:lumMod val="75000"/>
                  <a:alpha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6781800" y="3562350"/>
              <a:ext cx="990600" cy="1066800"/>
            </a:xfrm>
            <a:prstGeom prst="line">
              <a:avLst/>
            </a:prstGeom>
            <a:ln w="19050">
              <a:solidFill>
                <a:schemeClr val="bg2">
                  <a:lumMod val="75000"/>
                  <a:alpha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H="1">
              <a:off x="6781800" y="4629150"/>
              <a:ext cx="914400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H="1">
              <a:off x="6781800" y="4019550"/>
              <a:ext cx="1143000" cy="6096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H="1" flipV="1">
              <a:off x="6781800" y="3562350"/>
              <a:ext cx="1143000" cy="4572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 flipV="1">
              <a:off x="6781800" y="3562350"/>
              <a:ext cx="914400" cy="10668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5029200" y="3562350"/>
              <a:ext cx="1219200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endCxn id="57" idx="3"/>
            </p:cNvCxnSpPr>
            <p:nvPr/>
          </p:nvCxnSpPr>
          <p:spPr>
            <a:xfrm flipH="1">
              <a:off x="5047375" y="3562350"/>
              <a:ext cx="1124825" cy="477253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endCxn id="60" idx="3"/>
            </p:cNvCxnSpPr>
            <p:nvPr/>
          </p:nvCxnSpPr>
          <p:spPr>
            <a:xfrm flipH="1" flipV="1">
              <a:off x="5123575" y="4685297"/>
              <a:ext cx="1201025" cy="20053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endCxn id="57" idx="3"/>
            </p:cNvCxnSpPr>
            <p:nvPr/>
          </p:nvCxnSpPr>
          <p:spPr>
            <a:xfrm flipH="1" flipV="1">
              <a:off x="5047375" y="4039603"/>
              <a:ext cx="1201025" cy="665747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endCxn id="60" idx="3"/>
            </p:cNvCxnSpPr>
            <p:nvPr/>
          </p:nvCxnSpPr>
          <p:spPr>
            <a:xfrm flipH="1">
              <a:off x="5123575" y="3562350"/>
              <a:ext cx="1124825" cy="1122947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 flipV="1">
              <a:off x="5029200" y="3562351"/>
              <a:ext cx="1219200" cy="1142999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40" idx="1"/>
              <a:endCxn id="42" idx="3"/>
            </p:cNvCxnSpPr>
            <p:nvPr/>
          </p:nvCxnSpPr>
          <p:spPr>
            <a:xfrm flipH="1">
              <a:off x="1333500" y="3448187"/>
              <a:ext cx="1409701" cy="74974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45" idx="1"/>
            </p:cNvCxnSpPr>
            <p:nvPr/>
          </p:nvCxnSpPr>
          <p:spPr>
            <a:xfrm flipH="1" flipV="1">
              <a:off x="1219200" y="3790950"/>
              <a:ext cx="1524001" cy="876437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4" name="Picture 83" descr="supplier-labelless.png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14286" t="14286" r="14286" b="19048"/>
            <a:stretch>
              <a:fillRect/>
            </a:stretch>
          </p:blipFill>
          <p:spPr>
            <a:xfrm>
              <a:off x="7565572" y="3181350"/>
              <a:ext cx="816428" cy="571500"/>
            </a:xfrm>
            <a:prstGeom prst="rect">
              <a:avLst/>
            </a:prstGeom>
          </p:spPr>
        </p:pic>
        <p:pic>
          <p:nvPicPr>
            <p:cNvPr id="85" name="Picture 84" descr="supplier-labelless.png"/>
            <p:cNvPicPr>
              <a:picLocks noChangeAspect="1"/>
            </p:cNvPicPr>
            <p:nvPr/>
          </p:nvPicPr>
          <p:blipFill>
            <a:blip r:embed="rId4" cstate="print"/>
            <a:srcRect l="14286" t="14286" r="14286" b="19048"/>
            <a:stretch>
              <a:fillRect/>
            </a:stretch>
          </p:blipFill>
          <p:spPr>
            <a:xfrm>
              <a:off x="7924800" y="3752850"/>
              <a:ext cx="816428" cy="571500"/>
            </a:xfrm>
            <a:prstGeom prst="rect">
              <a:avLst/>
            </a:prstGeom>
          </p:spPr>
        </p:pic>
        <p:pic>
          <p:nvPicPr>
            <p:cNvPr id="86" name="Picture 85" descr="supplier-labelless.png"/>
            <p:cNvPicPr>
              <a:picLocks noChangeAspect="1"/>
            </p:cNvPicPr>
            <p:nvPr/>
          </p:nvPicPr>
          <p:blipFill>
            <a:blip r:embed="rId4" cstate="print"/>
            <a:srcRect l="14286" t="14286" r="14286" b="19048"/>
            <a:stretch>
              <a:fillRect/>
            </a:stretch>
          </p:blipFill>
          <p:spPr>
            <a:xfrm>
              <a:off x="7565572" y="4362450"/>
              <a:ext cx="816428" cy="571500"/>
            </a:xfrm>
            <a:prstGeom prst="rect">
              <a:avLst/>
            </a:prstGeom>
          </p:spPr>
        </p:pic>
        <p:pic>
          <p:nvPicPr>
            <p:cNvPr id="87" name="Picture 86" descr="factory-labelless.png"/>
            <p:cNvPicPr>
              <a:picLocks noChangeAspect="1"/>
            </p:cNvPicPr>
            <p:nvPr/>
          </p:nvPicPr>
          <p:blipFill>
            <a:blip r:embed="rId5" cstate="print"/>
            <a:srcRect l="14286" t="9524" r="14286" b="14286"/>
            <a:stretch>
              <a:fillRect/>
            </a:stretch>
          </p:blipFill>
          <p:spPr>
            <a:xfrm>
              <a:off x="6117772" y="4341767"/>
              <a:ext cx="740228" cy="592183"/>
            </a:xfrm>
            <a:prstGeom prst="rect">
              <a:avLst/>
            </a:prstGeom>
          </p:spPr>
        </p:pic>
        <p:pic>
          <p:nvPicPr>
            <p:cNvPr id="88" name="Picture 87" descr="factory-labelless.png"/>
            <p:cNvPicPr>
              <a:picLocks noChangeAspect="1"/>
            </p:cNvPicPr>
            <p:nvPr/>
          </p:nvPicPr>
          <p:blipFill>
            <a:blip r:embed="rId5" cstate="print"/>
            <a:srcRect l="14286" t="9524" r="14286" b="14286"/>
            <a:stretch>
              <a:fillRect/>
            </a:stretch>
          </p:blipFill>
          <p:spPr>
            <a:xfrm>
              <a:off x="6117772" y="3105150"/>
              <a:ext cx="740228" cy="592183"/>
            </a:xfrm>
            <a:prstGeom prst="rect">
              <a:avLst/>
            </a:prstGeom>
          </p:spPr>
        </p:pic>
        <p:pic>
          <p:nvPicPr>
            <p:cNvPr id="89" name="Picture 88" descr="factory-labelless.png"/>
            <p:cNvPicPr>
              <a:picLocks noChangeAspect="1"/>
            </p:cNvPicPr>
            <p:nvPr/>
          </p:nvPicPr>
          <p:blipFill>
            <a:blip r:embed="rId5" cstate="print"/>
            <a:srcRect l="14286" t="9524" r="14286" b="14286"/>
            <a:stretch>
              <a:fillRect/>
            </a:stretch>
          </p:blipFill>
          <p:spPr>
            <a:xfrm>
              <a:off x="6117772" y="3714750"/>
              <a:ext cx="740228" cy="592183"/>
            </a:xfrm>
            <a:prstGeom prst="rect">
              <a:avLst/>
            </a:prstGeom>
          </p:spPr>
        </p:pic>
        <p:cxnSp>
          <p:nvCxnSpPr>
            <p:cNvPr id="90" name="Straight Connector 89"/>
            <p:cNvCxnSpPr>
              <a:stCxn id="60" idx="1"/>
              <a:endCxn id="40" idx="3"/>
            </p:cNvCxnSpPr>
            <p:nvPr/>
          </p:nvCxnSpPr>
          <p:spPr>
            <a:xfrm flipH="1" flipV="1">
              <a:off x="3352800" y="3448187"/>
              <a:ext cx="1161176" cy="123711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8" name="Picture 37" descr="icon-fir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24800" y="3409950"/>
            <a:ext cx="304800" cy="304800"/>
          </a:xfrm>
          <a:prstGeom prst="rect">
            <a:avLst/>
          </a:prstGeom>
        </p:spPr>
      </p:pic>
      <p:pic>
        <p:nvPicPr>
          <p:cNvPr id="39" name="Picture 38" descr="icon-alert-pointer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48600" y="3028950"/>
            <a:ext cx="304800" cy="3048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90550"/>
            <a:ext cx="8305800" cy="2514599"/>
          </a:xfrm>
        </p:spPr>
        <p:txBody>
          <a:bodyPr>
            <a:normAutofit fontScale="92500" lnSpcReduction="10000"/>
          </a:bodyPr>
          <a:lstStyle/>
          <a:p>
            <a:pPr marL="225425" indent="-225425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700" b="1" dirty="0" smtClean="0"/>
              <a:t>Scenario: </a:t>
            </a:r>
            <a:r>
              <a:rPr lang="en-US" sz="1700" dirty="0" smtClean="0"/>
              <a:t>A raw material MFG supplier suddenly becomes unavailable after an unexpected natural disaster. System is bidirectional in </a:t>
            </a:r>
            <a:r>
              <a:rPr lang="en-US" sz="1700" dirty="0" smtClean="0"/>
              <a:t>its </a:t>
            </a:r>
            <a:r>
              <a:rPr lang="en-US" sz="1700" dirty="0" smtClean="0"/>
              <a:t>propagation,  automatically responds by finding an alternate source of supply based on sourcing algorithm and MFGR’s business rules and propagates impact forward. </a:t>
            </a:r>
          </a:p>
          <a:p>
            <a:pPr marL="225425" indent="-225425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700" b="1" dirty="0" smtClean="0"/>
              <a:t>Sequence:</a:t>
            </a:r>
          </a:p>
          <a:p>
            <a:pPr marL="631825" lvl="1" indent="-231775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1300" dirty="0" smtClean="0"/>
              <a:t>System is told supplier is offline</a:t>
            </a:r>
          </a:p>
          <a:p>
            <a:pPr marL="631825" lvl="1" indent="-231775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1300" u="sng" dirty="0" smtClean="0"/>
              <a:t>Automatically responds with the following</a:t>
            </a:r>
          </a:p>
          <a:p>
            <a:pPr marL="1033463" lvl="2" indent="-233363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300" dirty="0" smtClean="0"/>
              <a:t>Uses sourcing algorithm to find alternative source of supply</a:t>
            </a:r>
          </a:p>
          <a:p>
            <a:pPr marL="1033463" lvl="2" indent="-233363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300" dirty="0" smtClean="0"/>
              <a:t>Cancels all order forecasts, orders,  and shipments etc</a:t>
            </a:r>
          </a:p>
          <a:p>
            <a:pPr marL="1033463" lvl="2" indent="-233363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300" dirty="0" smtClean="0"/>
              <a:t>Creates new order forecasts, orders, shipments, movements  etc ,  for alternate source</a:t>
            </a:r>
          </a:p>
          <a:p>
            <a:pPr marL="1033463" lvl="2" indent="-233363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300" dirty="0" smtClean="0"/>
              <a:t>Forward propagates impact.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72735"/>
            <a:ext cx="9421091" cy="857250"/>
          </a:xfrm>
        </p:spPr>
        <p:txBody>
          <a:bodyPr/>
          <a:lstStyle/>
          <a:p>
            <a:r>
              <a:rPr lang="en-US" dirty="0" smtClean="0"/>
              <a:t>Consumer Driven – Planning/Forecasting</a:t>
            </a:r>
            <a:br>
              <a:rPr lang="en-US" dirty="0" smtClean="0"/>
            </a:br>
            <a:r>
              <a:rPr lang="en-US" sz="2400" b="0" dirty="0" smtClean="0"/>
              <a:t>Driving IBP/S&amp;OP and Execution</a:t>
            </a:r>
            <a:endParaRPr lang="en-US" b="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9275" y="919594"/>
            <a:ext cx="4495800" cy="35433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80000"/>
              </a:lnSpc>
              <a:spcBef>
                <a:spcPct val="20000"/>
              </a:spcBef>
              <a:buClr>
                <a:srgbClr val="990033"/>
              </a:buClr>
              <a:buFont typeface="Wingdings" charset="0"/>
              <a:buChar char="§"/>
              <a:defRPr/>
            </a:pPr>
            <a:r>
              <a:rPr lang="en-US" sz="1600" b="1" kern="0" dirty="0" smtClean="0">
                <a:latin typeface="+mn-lt"/>
              </a:rPr>
              <a:t>Demand Planning (DP)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Font typeface="Wingdings" charset="0"/>
              <a:buChar char="§"/>
              <a:defRPr/>
            </a:pPr>
            <a:r>
              <a:rPr lang="en-US" sz="1600" kern="0" dirty="0" smtClean="0">
                <a:latin typeface="+mn-lt"/>
              </a:rPr>
              <a:t>Scenario Management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Font typeface="Wingdings" charset="0"/>
              <a:buChar char="§"/>
              <a:defRPr/>
            </a:pPr>
            <a:r>
              <a:rPr lang="en-US" sz="1600" kern="0" dirty="0" smtClean="0">
                <a:latin typeface="+mn-lt"/>
              </a:rPr>
              <a:t>Forecast Patterns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Font typeface="Wingdings" charset="0"/>
              <a:buChar char="§"/>
              <a:defRPr/>
            </a:pPr>
            <a:r>
              <a:rPr lang="en-US" sz="1600" kern="0" dirty="0" smtClean="0">
                <a:latin typeface="+mn-lt"/>
              </a:rPr>
              <a:t>Statistical Forecasts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Font typeface="Wingdings" charset="0"/>
              <a:buChar char="§"/>
              <a:defRPr/>
            </a:pPr>
            <a:r>
              <a:rPr lang="en-US" sz="1600" kern="0" dirty="0" smtClean="0">
                <a:latin typeface="+mn-lt"/>
              </a:rPr>
              <a:t>Forecast Accuracy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  <a:buClr>
                <a:srgbClr val="990033"/>
              </a:buClr>
              <a:buFont typeface="Wingdings" charset="0"/>
              <a:buChar char="§"/>
              <a:defRPr/>
            </a:pPr>
            <a:r>
              <a:rPr lang="en-US" sz="1600" b="1" kern="0" dirty="0" smtClean="0">
                <a:latin typeface="+mn-lt"/>
              </a:rPr>
              <a:t>Demand Shaping (DP)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Font typeface="Wingdings" charset="0"/>
              <a:buChar char="§"/>
              <a:defRPr/>
            </a:pPr>
            <a:r>
              <a:rPr lang="en-US" sz="1600" kern="0" dirty="0" smtClean="0">
                <a:latin typeface="+mn-lt"/>
              </a:rPr>
              <a:t>Event Management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Font typeface="Wingdings" charset="0"/>
              <a:buChar char="§"/>
              <a:defRPr/>
            </a:pPr>
            <a:r>
              <a:rPr lang="en-US" sz="1600" kern="0" dirty="0" smtClean="0">
                <a:latin typeface="+mn-lt"/>
              </a:rPr>
              <a:t>New Product Introduction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Font typeface="Wingdings" charset="0"/>
              <a:buChar char="§"/>
              <a:defRPr/>
            </a:pPr>
            <a:r>
              <a:rPr lang="en-US" sz="1600" kern="0" dirty="0" smtClean="0">
                <a:latin typeface="+mn-lt"/>
              </a:rPr>
              <a:t>EOL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Tx/>
              <a:buFont typeface="Wingdings" charset="0"/>
              <a:buChar char="§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Demand Sensing (CFM)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Font typeface="Wingdings" charset="0"/>
              <a:buChar char="§"/>
              <a:defRPr/>
            </a:pPr>
            <a:r>
              <a:rPr lang="en-US" sz="1600" kern="0" dirty="0" smtClean="0">
                <a:latin typeface="+mn-lt"/>
              </a:rPr>
              <a:t>Actual Sales vs. Forecast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Font typeface="Wingdings" charset="0"/>
              <a:buChar char="§"/>
              <a:defRPr/>
            </a:pPr>
            <a:r>
              <a:rPr lang="en-US" sz="1600" kern="0" dirty="0" smtClean="0">
                <a:latin typeface="+mn-lt"/>
              </a:rPr>
              <a:t>Recognize pattern and adjust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  <a:buClr>
                <a:srgbClr val="990033"/>
              </a:buClr>
              <a:buFont typeface="Wingdings" charset="0"/>
              <a:buChar char="§"/>
              <a:defRPr/>
            </a:pPr>
            <a:r>
              <a:rPr lang="en-US" sz="1600" b="1" kern="0" dirty="0" smtClean="0"/>
              <a:t>Advanced Replenishment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Font typeface="Wingdings" charset="0"/>
              <a:buChar char="§"/>
              <a:defRPr/>
            </a:pPr>
            <a:r>
              <a:rPr lang="en-US" sz="1600" kern="0" dirty="0" smtClean="0"/>
              <a:t>Translates sales forecast into multi-echelon order forecast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Font typeface="Wingdings" charset="0"/>
              <a:buChar char="§"/>
              <a:defRPr/>
            </a:pPr>
            <a:r>
              <a:rPr lang="en-US" sz="1600" kern="0" dirty="0" smtClean="0"/>
              <a:t>Demand against each echelon/location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56014" y="992897"/>
            <a:ext cx="4686513" cy="133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1879" y="3905065"/>
            <a:ext cx="4618313" cy="82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95572" y="2454997"/>
            <a:ext cx="4696031" cy="1277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0"/>
          <p:cNvSpPr txBox="1">
            <a:spLocks/>
          </p:cNvSpPr>
          <p:nvPr/>
        </p:nvSpPr>
        <p:spPr bwMode="auto">
          <a:xfrm>
            <a:off x="457200" y="285750"/>
            <a:ext cx="91440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One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Network Intelligent Demand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7681912" y="2743201"/>
            <a:ext cx="852488" cy="450056"/>
          </a:xfrm>
          <a:prstGeom prst="triangle">
            <a:avLst>
              <a:gd name="adj" fmla="val 50000"/>
            </a:avLst>
          </a:prstGeom>
          <a:solidFill>
            <a:srgbClr val="9D836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marL="339725" indent="-339725" algn="ctr">
              <a:lnSpc>
                <a:spcPct val="100000"/>
              </a:lnSpc>
              <a:spcBef>
                <a:spcPts val="250"/>
              </a:spcBef>
              <a:buFont typeface="Arial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000" b="1" dirty="0" smtClean="0">
                <a:solidFill>
                  <a:srgbClr val="FFFFFF"/>
                </a:solidFill>
              </a:rPr>
              <a:t>S2</a:t>
            </a:r>
            <a:endParaRPr lang="en-GB" sz="10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7767200" y="3667125"/>
            <a:ext cx="852488" cy="447675"/>
          </a:xfrm>
          <a:prstGeom prst="triangle">
            <a:avLst>
              <a:gd name="adj" fmla="val 50000"/>
            </a:avLst>
          </a:prstGeom>
          <a:solidFill>
            <a:srgbClr val="9D836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marL="339725" indent="-339725" algn="ctr">
              <a:lnSpc>
                <a:spcPct val="100000"/>
              </a:lnSpc>
              <a:spcBef>
                <a:spcPts val="250"/>
              </a:spcBef>
              <a:buFont typeface="Arial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000" b="1" dirty="0" smtClean="0">
                <a:solidFill>
                  <a:srgbClr val="FFFFFF"/>
                </a:solidFill>
                <a:latin typeface="Arial" charset="0"/>
              </a:rPr>
              <a:t>S4</a:t>
            </a:r>
            <a:endParaRPr lang="en-GB" sz="10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4938713" y="3433978"/>
            <a:ext cx="1031875" cy="509372"/>
          </a:xfrm>
          <a:prstGeom prst="triangle">
            <a:avLst>
              <a:gd name="adj" fmla="val 50000"/>
            </a:avLst>
          </a:prstGeom>
          <a:solidFill>
            <a:srgbClr val="64543E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marL="339725" indent="-339725" algn="ctr">
              <a:lnSpc>
                <a:spcPct val="100000"/>
              </a:lnSpc>
              <a:spcBef>
                <a:spcPts val="250"/>
              </a:spcBef>
              <a:buFont typeface="Arial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000" b="1" dirty="0" smtClean="0">
                <a:solidFill>
                  <a:srgbClr val="FFFFFF"/>
                </a:solidFill>
                <a:latin typeface="Arial" charset="0"/>
              </a:rPr>
              <a:t>DC2</a:t>
            </a:r>
            <a:endParaRPr lang="en-GB" sz="10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5509363" y="4130591"/>
            <a:ext cx="2260853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marL="339725" indent="-339725" algn="ctr">
              <a:lnSpc>
                <a:spcPct val="100000"/>
              </a:lnSpc>
              <a:spcBef>
                <a:spcPts val="500"/>
              </a:spcBef>
              <a:buClr>
                <a:srgbClr val="990099"/>
              </a:buClr>
              <a:buFont typeface="Arial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Arial" charset="0"/>
              </a:rPr>
              <a:t>Distribution / Retailer</a:t>
            </a:r>
            <a:endParaRPr lang="en-GB" sz="16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9" name="AutoShape 13"/>
          <p:cNvSpPr>
            <a:spLocks noChangeArrowheads="1"/>
          </p:cNvSpPr>
          <p:nvPr/>
        </p:nvSpPr>
        <p:spPr bwMode="auto">
          <a:xfrm>
            <a:off x="381000" y="2786062"/>
            <a:ext cx="1219200" cy="471488"/>
          </a:xfrm>
          <a:prstGeom prst="triangle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marL="339725" indent="-339725" algn="ctr">
              <a:lnSpc>
                <a:spcPct val="100000"/>
              </a:lnSpc>
              <a:spcBef>
                <a:spcPts val="250"/>
              </a:spcBef>
              <a:buFont typeface="Arial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1000" b="1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00000"/>
              </a:lnSpc>
              <a:spcBef>
                <a:spcPts val="250"/>
              </a:spcBef>
              <a:buFont typeface="Arial" charset="0"/>
              <a:buNone/>
              <a:tabLst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000" b="1" dirty="0" smtClean="0">
                <a:solidFill>
                  <a:srgbClr val="FFFFFF"/>
                </a:solidFill>
                <a:latin typeface="Arial" charset="0"/>
              </a:rPr>
              <a:t>VNDRDC1</a:t>
            </a:r>
          </a:p>
          <a:p>
            <a:pPr algn="ctr">
              <a:lnSpc>
                <a:spcPct val="100000"/>
              </a:lnSpc>
              <a:spcBef>
                <a:spcPts val="250"/>
              </a:spcBef>
              <a:buFont typeface="Arial" charset="0"/>
              <a:buNone/>
              <a:tabLst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1000" b="1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00000"/>
              </a:lnSpc>
              <a:spcBef>
                <a:spcPts val="250"/>
              </a:spcBef>
              <a:buFont typeface="Arial" charset="0"/>
              <a:buNone/>
              <a:tabLst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000" b="1" dirty="0" smtClean="0">
                <a:solidFill>
                  <a:srgbClr val="FFFFFF"/>
                </a:solidFill>
                <a:latin typeface="Arial" charset="0"/>
              </a:rPr>
              <a:t> </a:t>
            </a:r>
            <a:endParaRPr lang="en-GB" sz="10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981200" y="895350"/>
            <a:ext cx="152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Purchase Order Forecast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AutoShape 18"/>
          <p:cNvSpPr>
            <a:spLocks noChangeArrowheads="1"/>
          </p:cNvSpPr>
          <p:nvPr/>
        </p:nvSpPr>
        <p:spPr bwMode="auto">
          <a:xfrm>
            <a:off x="7264132" y="3452547"/>
            <a:ext cx="852488" cy="449444"/>
          </a:xfrm>
          <a:prstGeom prst="triangle">
            <a:avLst>
              <a:gd name="adj" fmla="val 50000"/>
            </a:avLst>
          </a:prstGeom>
          <a:solidFill>
            <a:srgbClr val="9D836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marL="339725" indent="-339725" algn="ctr">
              <a:lnSpc>
                <a:spcPct val="100000"/>
              </a:lnSpc>
              <a:spcBef>
                <a:spcPts val="250"/>
              </a:spcBef>
              <a:buFont typeface="Arial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000" b="1" dirty="0" smtClean="0">
                <a:solidFill>
                  <a:srgbClr val="FFFFFF"/>
                </a:solidFill>
                <a:latin typeface="Arial" charset="0"/>
              </a:rPr>
              <a:t>S3</a:t>
            </a:r>
            <a:endParaRPr lang="en-GB" sz="10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4951413" y="2571750"/>
            <a:ext cx="1031875" cy="457200"/>
          </a:xfrm>
          <a:prstGeom prst="triangle">
            <a:avLst>
              <a:gd name="adj" fmla="val 50000"/>
            </a:avLst>
          </a:prstGeom>
          <a:solidFill>
            <a:srgbClr val="64543E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marL="339725" indent="-339725" algn="ctr">
              <a:lnSpc>
                <a:spcPct val="100000"/>
              </a:lnSpc>
              <a:spcBef>
                <a:spcPts val="250"/>
              </a:spcBef>
              <a:buFont typeface="Arial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000" b="1" dirty="0" smtClean="0">
                <a:solidFill>
                  <a:srgbClr val="FFFFFF"/>
                </a:solidFill>
                <a:latin typeface="Arial" charset="0"/>
              </a:rPr>
              <a:t>DC1</a:t>
            </a:r>
            <a:endParaRPr lang="en-GB" sz="10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7298643" y="2571750"/>
            <a:ext cx="852488" cy="450056"/>
          </a:xfrm>
          <a:prstGeom prst="triangle">
            <a:avLst>
              <a:gd name="adj" fmla="val 50000"/>
            </a:avLst>
          </a:prstGeom>
          <a:solidFill>
            <a:srgbClr val="9D836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marL="339725" indent="-339725" algn="ctr">
              <a:lnSpc>
                <a:spcPct val="100000"/>
              </a:lnSpc>
              <a:spcBef>
                <a:spcPts val="250"/>
              </a:spcBef>
              <a:buFont typeface="Arial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000" b="1" dirty="0" smtClean="0">
                <a:solidFill>
                  <a:srgbClr val="FFFFFF"/>
                </a:solidFill>
                <a:latin typeface="Arial" charset="0"/>
              </a:rPr>
              <a:t>S1</a:t>
            </a:r>
            <a:endParaRPr lang="en-GB" sz="10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2286000" y="3562350"/>
            <a:ext cx="9812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VMI Order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7029319" y="1047750"/>
            <a:ext cx="2114681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POS Actuals</a:t>
            </a:r>
          </a:p>
          <a:p>
            <a:pPr defTabSz="914400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Shipment Actuals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Store Order Actuals</a:t>
            </a:r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POS Forecast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Shipment Forecast</a:t>
            </a:r>
          </a:p>
          <a:p>
            <a:pPr defTabSz="914400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Store Order Forecast</a:t>
            </a:r>
          </a:p>
        </p:txBody>
      </p:sp>
      <p:sp>
        <p:nvSpPr>
          <p:cNvPr id="16" name="Down Arrow 15"/>
          <p:cNvSpPr/>
          <p:nvPr/>
        </p:nvSpPr>
        <p:spPr bwMode="auto">
          <a:xfrm>
            <a:off x="2362200" y="1809750"/>
            <a:ext cx="673100" cy="1615991"/>
          </a:xfrm>
          <a:prstGeom prst="downArrow">
            <a:avLst/>
          </a:prstGeom>
          <a:gradFill flip="none" rotWithShape="1">
            <a:gsLst>
              <a:gs pos="38000">
                <a:schemeClr val="accent3">
                  <a:lumMod val="75000"/>
                </a:schemeClr>
              </a:gs>
              <a:gs pos="100000">
                <a:prstClr val="white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2819401" y="2343151"/>
            <a:ext cx="14223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/>
            <a:r>
              <a:rPr lang="en-US" sz="1600" dirty="0" smtClean="0">
                <a:solidFill>
                  <a:srgbClr val="C00000"/>
                </a:solidFill>
              </a:rPr>
              <a:t>Order Aggregation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8" name="Right Arrow 17"/>
          <p:cNvSpPr/>
          <p:nvPr/>
        </p:nvSpPr>
        <p:spPr bwMode="auto">
          <a:xfrm rot="10800000">
            <a:off x="5943600" y="1534969"/>
            <a:ext cx="952500" cy="489109"/>
          </a:xfrm>
          <a:prstGeom prst="rightArrow">
            <a:avLst/>
          </a:prstGeom>
          <a:gradFill flip="none" rotWithShape="1">
            <a:gsLst>
              <a:gs pos="41000">
                <a:srgbClr val="FCDBAE"/>
              </a:gs>
              <a:gs pos="72000">
                <a:schemeClr val="bg1"/>
              </a:gs>
            </a:gsLst>
            <a:lin ang="54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6135584" y="1399341"/>
            <a:ext cx="79861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/>
            <a:r>
              <a:rPr lang="en-US" sz="1600" dirty="0" smtClean="0">
                <a:solidFill>
                  <a:srgbClr val="C00000"/>
                </a:solidFill>
              </a:rPr>
              <a:t>DP/BP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419600" y="2400300"/>
            <a:ext cx="4343400" cy="1981200"/>
          </a:xfrm>
          <a:prstGeom prst="rect">
            <a:avLst/>
          </a:prstGeom>
          <a:noFill/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04800" y="2400300"/>
            <a:ext cx="1371600" cy="1215941"/>
          </a:xfrm>
          <a:prstGeom prst="rect">
            <a:avLst/>
          </a:prstGeom>
          <a:noFill/>
          <a:ln w="9525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cxnSp>
        <p:nvCxnSpPr>
          <p:cNvPr id="22" name="Straight Arrow Connector 21"/>
          <p:cNvCxnSpPr>
            <a:stCxn id="9" idx="5"/>
            <a:endCxn id="12" idx="1"/>
          </p:cNvCxnSpPr>
          <p:nvPr/>
        </p:nvCxnSpPr>
        <p:spPr bwMode="auto">
          <a:xfrm flipV="1">
            <a:off x="1295401" y="2800351"/>
            <a:ext cx="3913981" cy="221456"/>
          </a:xfrm>
          <a:prstGeom prst="straightConnector1">
            <a:avLst/>
          </a:prstGeom>
          <a:noFill/>
          <a:ln w="38100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9" idx="5"/>
            <a:endCxn id="7" idx="1"/>
          </p:cNvCxnSpPr>
          <p:nvPr/>
        </p:nvCxnSpPr>
        <p:spPr bwMode="auto">
          <a:xfrm>
            <a:off x="1295401" y="3021806"/>
            <a:ext cx="3901281" cy="666858"/>
          </a:xfrm>
          <a:prstGeom prst="straightConnector1">
            <a:avLst/>
          </a:prstGeom>
          <a:noFill/>
          <a:ln w="38100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12" idx="5"/>
            <a:endCxn id="13" idx="1"/>
          </p:cNvCxnSpPr>
          <p:nvPr/>
        </p:nvCxnSpPr>
        <p:spPr bwMode="auto">
          <a:xfrm flipV="1">
            <a:off x="5725319" y="2796778"/>
            <a:ext cx="1786447" cy="357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7" idx="5"/>
            <a:endCxn id="11" idx="1"/>
          </p:cNvCxnSpPr>
          <p:nvPr/>
        </p:nvCxnSpPr>
        <p:spPr bwMode="auto">
          <a:xfrm flipV="1">
            <a:off x="5712618" y="3677269"/>
            <a:ext cx="1764636" cy="1139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Curved Down Arrow 25"/>
          <p:cNvSpPr/>
          <p:nvPr/>
        </p:nvSpPr>
        <p:spPr bwMode="auto">
          <a:xfrm rot="20852020" flipH="1">
            <a:off x="5232266" y="782965"/>
            <a:ext cx="1981200" cy="514350"/>
          </a:xfrm>
          <a:prstGeom prst="curvedDownArrow">
            <a:avLst/>
          </a:prstGeom>
          <a:gradFill flip="none" rotWithShape="1">
            <a:gsLst>
              <a:gs pos="41000">
                <a:srgbClr val="FCDBAE"/>
              </a:gs>
              <a:gs pos="100000">
                <a:prstClr val="white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304800" y="4116570"/>
            <a:ext cx="144780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39725" indent="-339725" algn="ctr">
              <a:lnSpc>
                <a:spcPct val="100000"/>
              </a:lnSpc>
              <a:spcBef>
                <a:spcPts val="500"/>
              </a:spcBef>
              <a:buClr>
                <a:srgbClr val="800000"/>
              </a:buClr>
              <a:buFont typeface="Arial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Arial" charset="0"/>
              </a:rPr>
              <a:t>MFG / CPG</a:t>
            </a:r>
            <a:endParaRPr lang="en-GB" sz="16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04800" y="3616240"/>
            <a:ext cx="1371600" cy="786079"/>
          </a:xfrm>
          <a:prstGeom prst="rect">
            <a:avLst/>
          </a:prstGeom>
          <a:noFill/>
          <a:ln w="9525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9" name="Snip Single Corner Rectangle 28"/>
          <p:cNvSpPr/>
          <p:nvPr/>
        </p:nvSpPr>
        <p:spPr>
          <a:xfrm>
            <a:off x="533400" y="3730541"/>
            <a:ext cx="914400" cy="342900"/>
          </a:xfrm>
          <a:prstGeom prst="snip1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MRP</a:t>
            </a:r>
          </a:p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ERP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30" name="Right Arrow 29"/>
          <p:cNvSpPr/>
          <p:nvPr/>
        </p:nvSpPr>
        <p:spPr bwMode="auto">
          <a:xfrm rot="10800000">
            <a:off x="1752600" y="3638550"/>
            <a:ext cx="685799" cy="489109"/>
          </a:xfrm>
          <a:prstGeom prst="rightArrow">
            <a:avLst/>
          </a:prstGeom>
          <a:gradFill flip="none" rotWithShape="1">
            <a:gsLst>
              <a:gs pos="31000">
                <a:srgbClr val="FCDBAE"/>
              </a:gs>
              <a:gs pos="100000">
                <a:prstClr val="white"/>
              </a:gs>
            </a:gsLst>
            <a:lin ang="54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31" name="Right Arrow 30"/>
          <p:cNvSpPr/>
          <p:nvPr/>
        </p:nvSpPr>
        <p:spPr bwMode="auto">
          <a:xfrm>
            <a:off x="3200400" y="3638550"/>
            <a:ext cx="1143001" cy="489109"/>
          </a:xfrm>
          <a:prstGeom prst="rightArrow">
            <a:avLst/>
          </a:prstGeom>
          <a:gradFill flip="none" rotWithShape="1">
            <a:gsLst>
              <a:gs pos="37000">
                <a:srgbClr val="FCDBAE"/>
              </a:gs>
              <a:gs pos="100000">
                <a:prstClr val="white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 rot="10800000">
            <a:off x="3352800" y="1540369"/>
            <a:ext cx="1524000" cy="489109"/>
          </a:xfrm>
          <a:prstGeom prst="rightArrow">
            <a:avLst/>
          </a:prstGeom>
          <a:gradFill flip="none" rotWithShape="1">
            <a:gsLst>
              <a:gs pos="16000">
                <a:srgbClr val="FCDBAE"/>
              </a:gs>
              <a:gs pos="100000">
                <a:prstClr val="white"/>
              </a:gs>
            </a:gsLst>
            <a:lin ang="54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3276600" y="971550"/>
            <a:ext cx="16704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/>
            <a:r>
              <a:rPr lang="en-US" sz="1600" dirty="0" smtClean="0">
                <a:solidFill>
                  <a:srgbClr val="C00000"/>
                </a:solidFill>
              </a:rPr>
              <a:t>Multi-Echelon </a:t>
            </a:r>
          </a:p>
          <a:p>
            <a:pPr algn="ctr" defTabSz="914400"/>
            <a:r>
              <a:rPr lang="en-US" sz="1600" dirty="0" smtClean="0">
                <a:solidFill>
                  <a:srgbClr val="C00000"/>
                </a:solidFill>
              </a:rPr>
              <a:t>Replenishment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6019800" y="796006"/>
            <a:ext cx="62869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/>
            <a:r>
              <a:rPr lang="en-US" sz="1600" dirty="0" smtClean="0">
                <a:solidFill>
                  <a:srgbClr val="C00000"/>
                </a:solidFill>
              </a:rPr>
              <a:t>CFM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4724400" y="1538957"/>
            <a:ext cx="152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Demand Forecast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Right Arrow 35"/>
          <p:cNvSpPr/>
          <p:nvPr/>
        </p:nvSpPr>
        <p:spPr bwMode="auto">
          <a:xfrm rot="10800000">
            <a:off x="381000" y="1504950"/>
            <a:ext cx="1524000" cy="489109"/>
          </a:xfrm>
          <a:prstGeom prst="rightArrow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prstClr val="white"/>
              </a:gs>
            </a:gsLst>
            <a:lin ang="54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37" name="Text Box 15"/>
          <p:cNvSpPr txBox="1">
            <a:spLocks noChangeArrowheads="1"/>
          </p:cNvSpPr>
          <p:nvPr/>
        </p:nvSpPr>
        <p:spPr bwMode="auto">
          <a:xfrm>
            <a:off x="381000" y="895350"/>
            <a:ext cx="16704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/>
            <a:r>
              <a:rPr lang="en-US" sz="1600" dirty="0" smtClean="0">
                <a:solidFill>
                  <a:srgbClr val="C00000"/>
                </a:solidFill>
              </a:rPr>
              <a:t>Multi-Echelon </a:t>
            </a:r>
          </a:p>
          <a:p>
            <a:pPr algn="ctr" defTabSz="914400"/>
            <a:r>
              <a:rPr lang="en-US" sz="1600" dirty="0" smtClean="0">
                <a:solidFill>
                  <a:srgbClr val="C00000"/>
                </a:solidFill>
              </a:rPr>
              <a:t>Replenishment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>
            <a:off x="2819401" y="4019119"/>
            <a:ext cx="16509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/>
            <a:r>
              <a:rPr lang="en-US" sz="1600" dirty="0" smtClean="0">
                <a:solidFill>
                  <a:srgbClr val="C00000"/>
                </a:solidFill>
              </a:rPr>
              <a:t>Order Communication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B803-0464-4D06-B1C8-3E35D4BB737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5" name="Left-Right Arrow 74"/>
          <p:cNvSpPr/>
          <p:nvPr/>
        </p:nvSpPr>
        <p:spPr bwMode="auto">
          <a:xfrm flipH="1">
            <a:off x="1295400" y="4373635"/>
            <a:ext cx="6019800" cy="672525"/>
          </a:xfrm>
          <a:prstGeom prst="leftRightArrow">
            <a:avLst>
              <a:gd name="adj1" fmla="val 50000"/>
              <a:gd name="adj2" fmla="val 47443"/>
            </a:avLst>
          </a:prstGeom>
          <a:gradFill>
            <a:gsLst>
              <a:gs pos="0">
                <a:schemeClr val="accent1">
                  <a:lumMod val="5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342900" indent="-342900" algn="ctr">
              <a:defRPr/>
            </a:pPr>
            <a:r>
              <a:rPr lang="en-US" sz="1600" dirty="0">
                <a:solidFill>
                  <a:srgbClr val="BBE0E3">
                    <a:lumMod val="25000"/>
                  </a:srgbClr>
                </a:solidFill>
              </a:rPr>
              <a:t>Business Intelligence – Alerts/Exception Workflow – S&amp;OP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-171450"/>
            <a:ext cx="8229600" cy="857250"/>
          </a:xfrm>
        </p:spPr>
        <p:txBody>
          <a:bodyPr/>
          <a:lstStyle/>
          <a:p>
            <a:r>
              <a:rPr lang="en-US" sz="3200" dirty="0" smtClean="0"/>
              <a:t>Advanced Replenishment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839200" cy="3657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dirty="0" smtClean="0"/>
              <a:t>Order Predictions</a:t>
            </a:r>
          </a:p>
          <a:p>
            <a:pPr lvl="1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800" dirty="0" smtClean="0"/>
              <a:t>Translation of demand into time-phased, expected orders at each echelon</a:t>
            </a:r>
          </a:p>
          <a:p>
            <a:pPr lvl="1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800" dirty="0" smtClean="0"/>
              <a:t>Utilizes the furthest forward demand signal available with associated on hand and ordering policies</a:t>
            </a:r>
          </a:p>
          <a:p>
            <a:pPr lvl="1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800" dirty="0" smtClean="0"/>
              <a:t>Ordering policies include (but not limited to):</a:t>
            </a:r>
          </a:p>
          <a:p>
            <a:pPr lvl="2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 dirty="0" smtClean="0"/>
              <a:t>UOM and packaging</a:t>
            </a:r>
          </a:p>
          <a:p>
            <a:pPr lvl="2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 dirty="0" smtClean="0"/>
              <a:t>Safety stock – DOS/WOS or fixed quantity</a:t>
            </a:r>
          </a:p>
          <a:p>
            <a:pPr lvl="2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 dirty="0" smtClean="0"/>
              <a:t>Pallet configurations – </a:t>
            </a:r>
            <a:r>
              <a:rPr lang="en-US" sz="1600" dirty="0" err="1" smtClean="0"/>
              <a:t>ti</a:t>
            </a:r>
            <a:r>
              <a:rPr lang="en-US" sz="1600" dirty="0" smtClean="0"/>
              <a:t> / hi, full pallet vs. layer multiple</a:t>
            </a:r>
          </a:p>
          <a:p>
            <a:pPr lvl="2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 dirty="0" smtClean="0"/>
              <a:t>Min / max quantities</a:t>
            </a:r>
          </a:p>
          <a:p>
            <a:pPr lvl="2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 dirty="0" smtClean="0"/>
              <a:t>Alternate policies – i.e. if over x DOS, then go from full pallet to min of 3 layers</a:t>
            </a:r>
          </a:p>
          <a:p>
            <a:pPr lvl="2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 dirty="0" smtClean="0"/>
              <a:t>Full truck requirement</a:t>
            </a:r>
          </a:p>
          <a:p>
            <a:pPr lvl="2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 dirty="0" smtClean="0"/>
              <a:t>Lead times</a:t>
            </a:r>
          </a:p>
          <a:p>
            <a:pPr lvl="2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 dirty="0" smtClean="0"/>
              <a:t>Delivery schedules</a:t>
            </a:r>
            <a:endParaRPr lang="en-US" sz="1800" dirty="0" smtClean="0"/>
          </a:p>
          <a:p>
            <a:pPr lvl="1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800" dirty="0" smtClean="0"/>
              <a:t>Recognizes demand and constraints at current level +/- 1</a:t>
            </a:r>
          </a:p>
          <a:p>
            <a:pPr lvl="1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§"/>
            </a:pPr>
            <a:endParaRPr lang="en-US" sz="1400" dirty="0" smtClean="0"/>
          </a:p>
          <a:p>
            <a:pPr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dirty="0" smtClean="0"/>
              <a:t>Order Management</a:t>
            </a:r>
          </a:p>
          <a:p>
            <a:pPr lvl="1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800" dirty="0" smtClean="0"/>
              <a:t>View and execute externally generated orders</a:t>
            </a:r>
          </a:p>
          <a:p>
            <a:pPr lvl="1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800" dirty="0" smtClean="0"/>
              <a:t>Exception driven workflow alerts – order vs. prediction mismatch, constraint/policy violations,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B803-0464-4D06-B1C8-3E35D4BB737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-Template_2013.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Presentation-Template_2013.3</Template>
  <TotalTime>6545</TotalTime>
  <Words>538</Words>
  <Application>Microsoft Office PowerPoint</Application>
  <PresentationFormat>On-screen Show (16:9)</PresentationFormat>
  <Paragraphs>123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Presentation-Template_2013.3</vt:lpstr>
      <vt:lpstr>Advanced Sense &amp; Respond – Predictive and exception based</vt:lpstr>
      <vt:lpstr>Scenario #1: Automatic response to sudden spike in demand</vt:lpstr>
      <vt:lpstr>Scenario #2: Automatic response to supply disruption</vt:lpstr>
      <vt:lpstr>Consumer Driven – Planning/Forecasting Driving IBP/S&amp;OP and Execution</vt:lpstr>
      <vt:lpstr>Slide 5</vt:lpstr>
      <vt:lpstr>Advanced Replenishment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Nigel Duckworth</dc:creator>
  <cp:lastModifiedBy>Aaron Pittman</cp:lastModifiedBy>
  <cp:revision>280</cp:revision>
  <dcterms:created xsi:type="dcterms:W3CDTF">2013-10-04T19:54:18Z</dcterms:created>
  <dcterms:modified xsi:type="dcterms:W3CDTF">2014-01-10T22:16:18Z</dcterms:modified>
</cp:coreProperties>
</file>